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86" r:id="rId4"/>
    <p:sldId id="287" r:id="rId5"/>
    <p:sldId id="259" r:id="rId6"/>
    <p:sldId id="275" r:id="rId7"/>
    <p:sldId id="273" r:id="rId8"/>
    <p:sldId id="269" r:id="rId9"/>
    <p:sldId id="288" r:id="rId10"/>
    <p:sldId id="276" r:id="rId11"/>
    <p:sldId id="277" r:id="rId12"/>
    <p:sldId id="278" r:id="rId13"/>
    <p:sldId id="289" r:id="rId14"/>
    <p:sldId id="293" r:id="rId15"/>
    <p:sldId id="268" r:id="rId16"/>
    <p:sldId id="290" r:id="rId17"/>
    <p:sldId id="291" r:id="rId18"/>
    <p:sldId id="279" r:id="rId19"/>
    <p:sldId id="280" r:id="rId20"/>
    <p:sldId id="281" r:id="rId21"/>
    <p:sldId id="282" r:id="rId22"/>
    <p:sldId id="283" r:id="rId23"/>
    <p:sldId id="284" r:id="rId24"/>
    <p:sldId id="285" r:id="rId25"/>
    <p:sldId id="270" r:id="rId2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p:cViewPr varScale="1">
        <p:scale>
          <a:sx n="41" d="100"/>
          <a:sy n="41" d="100"/>
        </p:scale>
        <p:origin x="1200" y="3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2416" y="2514601"/>
            <a:ext cx="6600451"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942416" y="4777380"/>
            <a:ext cx="6600451"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F0B65C7-ED05-4E06-B8D4-8F8072B9481D}" type="datetimeFigureOut">
              <a:rPr lang="en-US" smtClean="0"/>
              <a:pPr/>
              <a:t>6/17/2021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8"/>
          <p:cNvSpPr/>
          <p:nvPr/>
        </p:nvSpPr>
        <p:spPr bwMode="auto">
          <a:xfrm>
            <a:off x="-31719" y="4321158"/>
            <a:ext cx="1395473" cy="781781"/>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423334" y="4529541"/>
            <a:ext cx="584978" cy="365125"/>
          </a:xfrm>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1570427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609600"/>
            <a:ext cx="6591985"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0B65C7-ED05-4E06-B8D4-8F8072B9481D}" type="datetimeFigureOut">
              <a:rPr lang="en-US" smtClean="0"/>
              <a:pPr/>
              <a:t>6/17/2021</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1383106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2415972" y="3505200"/>
            <a:ext cx="5653888"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942415" y="4354046"/>
            <a:ext cx="6591985"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0B65C7-ED05-4E06-B8D4-8F8072B9481D}" type="datetimeFigureOut">
              <a:rPr lang="en-US" smtClean="0"/>
              <a:pPr/>
              <a:t>6/17/2021</a:t>
            </a:fld>
            <a:endParaRPr lang="en-US"/>
          </a:p>
        </p:txBody>
      </p:sp>
      <p:sp>
        <p:nvSpPr>
          <p:cNvPr id="5" name="Footer Placeholder 4"/>
          <p:cNvSpPr>
            <a:spLocks noGrp="1"/>
          </p:cNvSpPr>
          <p:nvPr>
            <p:ph type="ftr" sz="quarter" idx="11"/>
          </p:nvPr>
        </p:nvSpPr>
        <p:spPr/>
        <p:txBody>
          <a:bodyPr/>
          <a:lstStyle/>
          <a:p>
            <a:endParaRPr lang="en-US"/>
          </a:p>
        </p:txBody>
      </p:sp>
      <p:sp>
        <p:nvSpPr>
          <p:cNvPr id="19"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0F69AF0F-38B4-4C73-92E3-C26F57B617E9}" type="slidenum">
              <a:rPr lang="en-US" smtClean="0"/>
              <a:pPr/>
              <a:t>‹#›</a:t>
            </a:fld>
            <a:endParaRPr lang="en-US"/>
          </a:p>
        </p:txBody>
      </p:sp>
      <p:sp>
        <p:nvSpPr>
          <p:cNvPr id="14" name="TextBox 13"/>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217177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2415" y="2438401"/>
            <a:ext cx="6591985"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F0B65C7-ED05-4E06-B8D4-8F8072B9481D}" type="datetimeFigureOut">
              <a:rPr lang="en-US" smtClean="0"/>
              <a:pPr/>
              <a:t>6/17/2021</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2139615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itle 1"/>
          <p:cNvSpPr>
            <a:spLocks noGrp="1"/>
          </p:cNvSpPr>
          <p:nvPr>
            <p:ph type="title"/>
          </p:nvPr>
        </p:nvSpPr>
        <p:spPr>
          <a:xfrm>
            <a:off x="2188123" y="609600"/>
            <a:ext cx="6109587"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688292"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2415" y="5181600"/>
            <a:ext cx="6688292"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F0B65C7-ED05-4E06-B8D4-8F8072B9481D}" type="datetimeFigureOut">
              <a:rPr lang="en-US" smtClean="0"/>
              <a:pPr/>
              <a:t>6/17/2021</a:t>
            </a:fld>
            <a:endParaRPr lang="en-US"/>
          </a:p>
        </p:txBody>
      </p:sp>
      <p:sp>
        <p:nvSpPr>
          <p:cNvPr id="6" name="Footer Placeholder 5"/>
          <p:cNvSpPr>
            <a:spLocks noGrp="1"/>
          </p:cNvSpPr>
          <p:nvPr>
            <p:ph type="ftr" sz="quarter" idx="11"/>
          </p:nvPr>
        </p:nvSpPr>
        <p:spPr/>
        <p:txBody>
          <a:bodyPr/>
          <a:lstStyle/>
          <a:p>
            <a:endParaRPr lang="en-US"/>
          </a:p>
        </p:txBody>
      </p:sp>
      <p:sp>
        <p:nvSpPr>
          <p:cNvPr id="2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0F69AF0F-38B4-4C73-92E3-C26F57B617E9}" type="slidenum">
              <a:rPr lang="en-US" smtClean="0"/>
              <a:pPr/>
              <a:t>‹#›</a:t>
            </a:fld>
            <a:endParaRPr lang="en-US"/>
          </a:p>
        </p:txBody>
      </p:sp>
      <p:sp>
        <p:nvSpPr>
          <p:cNvPr id="11" name="TextBox 10"/>
          <p:cNvSpPr txBox="1"/>
          <p:nvPr/>
        </p:nvSpPr>
        <p:spPr>
          <a:xfrm>
            <a:off x="1808316" y="648005"/>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2" name="TextBox 11"/>
          <p:cNvSpPr txBox="1"/>
          <p:nvPr/>
        </p:nvSpPr>
        <p:spPr>
          <a:xfrm>
            <a:off x="8169533" y="290530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3272896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2416" y="627407"/>
            <a:ext cx="6591984"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1942415" y="4343400"/>
            <a:ext cx="6591985"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1942415" y="5181600"/>
            <a:ext cx="6591985"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F0B65C7-ED05-4E06-B8D4-8F8072B9481D}" type="datetimeFigureOut">
              <a:rPr lang="en-US" smtClean="0"/>
              <a:pPr/>
              <a:t>6/17/2021</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2822676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0B65C7-ED05-4E06-B8D4-8F8072B9481D}" type="datetimeFigureOut">
              <a:rPr lang="en-US" smtClean="0"/>
              <a:pPr/>
              <a:t>6/17/2021</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25459025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8535" y="627406"/>
            <a:ext cx="1656132"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942416" y="627406"/>
            <a:ext cx="4716348"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0B65C7-ED05-4E06-B8D4-8F8072B9481D}" type="datetimeFigureOut">
              <a:rPr lang="en-US" smtClean="0"/>
              <a:pPr/>
              <a:t>6/17/2021</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11445371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5201" y="624110"/>
            <a:ext cx="6589199"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1942415" y="2133600"/>
            <a:ext cx="6591985"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F0B65C7-ED05-4E06-B8D4-8F8072B9481D}" type="datetimeFigureOut">
              <a:rPr lang="en-US" smtClean="0"/>
              <a:pPr/>
              <a:t>6/17/2021</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2566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942415"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F0B65C7-ED05-4E06-B8D4-8F8072B9481D}" type="datetimeFigureOut">
              <a:rPr lang="en-US" smtClean="0"/>
              <a:pPr/>
              <a:t>6/17/2021</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511228" y="3244140"/>
            <a:ext cx="584978" cy="365125"/>
          </a:xfrm>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1964571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2416" y="2136706"/>
            <a:ext cx="3197531" cy="376739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337307" y="2136706"/>
            <a:ext cx="3197093" cy="376739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F0B65C7-ED05-4E06-B8D4-8F8072B9481D}" type="datetimeFigureOut">
              <a:rPr lang="en-US" smtClean="0"/>
              <a:pPr/>
              <a:t>6/17/2021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0" name="Slide Number Placeholder 5"/>
          <p:cNvSpPr>
            <a:spLocks noGrp="1"/>
          </p:cNvSpPr>
          <p:nvPr>
            <p:ph type="sldNum" sz="quarter" idx="12"/>
          </p:nvPr>
        </p:nvSpPr>
        <p:spPr>
          <a:xfrm>
            <a:off x="511228" y="787783"/>
            <a:ext cx="584978" cy="365125"/>
          </a:xfrm>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30435228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265352" y="2226626"/>
            <a:ext cx="2874596"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42415" y="2802888"/>
            <a:ext cx="3197532" cy="31057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6154" y="2223398"/>
            <a:ext cx="2873239"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333715" y="2799660"/>
            <a:ext cx="3195680" cy="310570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F0B65C7-ED05-4E06-B8D4-8F8072B9481D}" type="datetimeFigureOut">
              <a:rPr lang="en-US" smtClean="0"/>
              <a:pPr/>
              <a:t>6/17/2021</a:t>
            </a:fld>
            <a:endParaRPr lang="en-US"/>
          </a:p>
        </p:txBody>
      </p:sp>
      <p:sp>
        <p:nvSpPr>
          <p:cNvPr id="8" name="Footer Placeholder 7"/>
          <p:cNvSpPr>
            <a:spLocks noGrp="1"/>
          </p:cNvSpPr>
          <p:nvPr>
            <p:ph type="ftr" sz="quarter" idx="11"/>
          </p:nvPr>
        </p:nvSpPr>
        <p:spPr/>
        <p:txBody>
          <a:bodyPr/>
          <a:lstStyle/>
          <a:p>
            <a:endParaRPr lang="en-US"/>
          </a:p>
        </p:txBody>
      </p:sp>
      <p:sp>
        <p:nvSpPr>
          <p:cNvPr id="11"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511228" y="787783"/>
            <a:ext cx="584978" cy="365125"/>
          </a:xfrm>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1796455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945200" y="624110"/>
            <a:ext cx="6589200" cy="128089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F0B65C7-ED05-4E06-B8D4-8F8072B9481D}" type="datetimeFigureOut">
              <a:rPr lang="en-US" smtClean="0"/>
              <a:pPr/>
              <a:t>6/17/2021</a:t>
            </a:fld>
            <a:endParaRPr lang="en-US"/>
          </a:p>
        </p:txBody>
      </p:sp>
      <p:sp>
        <p:nvSpPr>
          <p:cNvPr id="4" name="Footer Placeholder 3"/>
          <p:cNvSpPr>
            <a:spLocks noGrp="1"/>
          </p:cNvSpPr>
          <p:nvPr>
            <p:ph type="ftr" sz="quarter" idx="11"/>
          </p:nvPr>
        </p:nvSpPr>
        <p:spPr/>
        <p:txBody>
          <a:bodyPr/>
          <a:lstStyle/>
          <a:p>
            <a:endParaRPr lang="en-US"/>
          </a:p>
        </p:txBody>
      </p:sp>
      <p:sp>
        <p:nvSpPr>
          <p:cNvPr id="8"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4267540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0B65C7-ED05-4E06-B8D4-8F8072B9481D}" type="datetimeFigureOut">
              <a:rPr lang="en-US" smtClean="0"/>
              <a:pPr/>
              <a:t>6/17/2021</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3504385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46088"/>
            <a:ext cx="2629584"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4743494" y="446089"/>
            <a:ext cx="3790906"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2415" y="1598613"/>
            <a:ext cx="2629584"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F0B65C7-ED05-4E06-B8D4-8F8072B9481D}" type="datetimeFigureOut">
              <a:rPr lang="en-US" smtClean="0"/>
              <a:pPr/>
              <a:t>6/17/2021</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58" y="711194"/>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68822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2415" y="4800600"/>
            <a:ext cx="6591985"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42415" y="634965"/>
            <a:ext cx="6591985"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942415" y="5367338"/>
            <a:ext cx="6591985"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F0B65C7-ED05-4E06-B8D4-8F8072B9481D}" type="datetimeFigureOut">
              <a:rPr lang="en-US" smtClean="0"/>
              <a:pPr/>
              <a:t>6/17/2021</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58" y="4910660"/>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511228" y="4983088"/>
            <a:ext cx="584978" cy="365125"/>
          </a:xfrm>
        </p:spPr>
        <p:txBody>
          <a:bodyPr/>
          <a:lstStyle/>
          <a:p>
            <a:fld id="{0F69AF0F-38B4-4C73-92E3-C26F57B617E9}" type="slidenum">
              <a:rPr lang="en-US" smtClean="0"/>
              <a:pPr/>
              <a:t>‹#›</a:t>
            </a:fld>
            <a:endParaRPr lang="en-US"/>
          </a:p>
        </p:txBody>
      </p:sp>
    </p:spTree>
    <p:extLst>
      <p:ext uri="{BB962C8B-B14F-4D97-AF65-F5344CB8AC3E}">
        <p14:creationId xmlns:p14="http://schemas.microsoft.com/office/powerpoint/2010/main" val="26740206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36" name="Group 35"/>
          <p:cNvGrpSpPr/>
          <p:nvPr/>
        </p:nvGrpSpPr>
        <p:grpSpPr>
          <a:xfrm>
            <a:off x="1" y="228600"/>
            <a:ext cx="1981200" cy="6638628"/>
            <a:chOff x="2487613" y="285750"/>
            <a:chExt cx="2428875" cy="5654676"/>
          </a:xfrm>
        </p:grpSpPr>
        <p:sp>
          <p:nvSpPr>
            <p:cNvPr id="37"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8"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9"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0"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2"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3"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4"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45"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46"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7"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8"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9" name="Group 48"/>
          <p:cNvGrpSpPr/>
          <p:nvPr/>
        </p:nvGrpSpPr>
        <p:grpSpPr>
          <a:xfrm>
            <a:off x="20421" y="285"/>
            <a:ext cx="1952272" cy="6852968"/>
            <a:chOff x="6627813" y="195717"/>
            <a:chExt cx="1952625" cy="5678034"/>
          </a:xfrm>
        </p:grpSpPr>
        <p:sp>
          <p:nvSpPr>
            <p:cNvPr id="50" name="Freeform 27"/>
            <p:cNvSpPr/>
            <p:nvPr/>
          </p:nvSpPr>
          <p:spPr bwMode="auto">
            <a:xfrm>
              <a:off x="6627813" y="195717"/>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1"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2"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53"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54"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55"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6"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7"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8"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9"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0"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1"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61"/>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5200" y="624110"/>
            <a:ext cx="6589200"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942415" y="2133600"/>
            <a:ext cx="6591985"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72400" y="6135089"/>
            <a:ext cx="766380" cy="370171"/>
          </a:xfrm>
          <a:prstGeom prst="rect">
            <a:avLst/>
          </a:prstGeom>
        </p:spPr>
        <p:txBody>
          <a:bodyPr vert="horz" lIns="91440" tIns="45720" rIns="91440" bIns="45720" rtlCol="0" anchor="ctr"/>
          <a:lstStyle>
            <a:lvl1pPr algn="r">
              <a:defRPr sz="900">
                <a:solidFill>
                  <a:schemeClr val="tx1">
                    <a:tint val="75000"/>
                  </a:schemeClr>
                </a:solidFill>
              </a:defRPr>
            </a:lvl1pPr>
          </a:lstStyle>
          <a:p>
            <a:fld id="{8F0B65C7-ED05-4E06-B8D4-8F8072B9481D}" type="datetimeFigureOut">
              <a:rPr lang="en-US" smtClean="0"/>
              <a:pPr/>
              <a:t>6/17/2021</a:t>
            </a:fld>
            <a:endParaRPr lang="en-US"/>
          </a:p>
        </p:txBody>
      </p:sp>
      <p:sp>
        <p:nvSpPr>
          <p:cNvPr id="5" name="Footer Placeholder 4"/>
          <p:cNvSpPr>
            <a:spLocks noGrp="1"/>
          </p:cNvSpPr>
          <p:nvPr>
            <p:ph type="ftr" sz="quarter" idx="3"/>
          </p:nvPr>
        </p:nvSpPr>
        <p:spPr>
          <a:xfrm>
            <a:off x="1942415" y="6135809"/>
            <a:ext cx="5716488"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11228" y="787783"/>
            <a:ext cx="584978" cy="365125"/>
          </a:xfrm>
          <a:prstGeom prst="rect">
            <a:avLst/>
          </a:prstGeom>
        </p:spPr>
        <p:txBody>
          <a:bodyPr vert="horz" lIns="91440" tIns="45720" rIns="91440" bIns="45720" rtlCol="0" anchor="ctr"/>
          <a:lstStyle>
            <a:lvl1pPr algn="r">
              <a:defRPr sz="2000">
                <a:solidFill>
                  <a:srgbClr val="FEFFFF"/>
                </a:solidFill>
              </a:defRPr>
            </a:lvl1pPr>
          </a:lstStyle>
          <a:p>
            <a:fld id="{0F69AF0F-38B4-4C73-92E3-C26F57B617E9}" type="slidenum">
              <a:rPr lang="en-US" smtClean="0"/>
              <a:pPr/>
              <a:t>‹#›</a:t>
            </a:fld>
            <a:endParaRPr lang="en-US"/>
          </a:p>
        </p:txBody>
      </p:sp>
    </p:spTree>
    <p:extLst>
      <p:ext uri="{BB962C8B-B14F-4D97-AF65-F5344CB8AC3E}">
        <p14:creationId xmlns:p14="http://schemas.microsoft.com/office/powerpoint/2010/main" val="1334459778"/>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381000"/>
            <a:ext cx="7162800" cy="1280890"/>
          </a:xfrm>
        </p:spPr>
        <p:txBody>
          <a:bodyPr>
            <a:normAutofit fontScale="90000"/>
          </a:bodyPr>
          <a:lstStyle/>
          <a:p>
            <a:r>
              <a:rPr lang="en-US" b="1" dirty="0">
                <a:latin typeface="Cambria" panose="02040503050406030204" pitchFamily="18" charset="0"/>
                <a:ea typeface="Cambria" panose="02040503050406030204" pitchFamily="18" charset="0"/>
              </a:rPr>
              <a:t>Sign Language Hand Gesture Recognition using Machine Learning </a:t>
            </a:r>
            <a:br>
              <a:rPr lang="en-US" b="1" dirty="0">
                <a:latin typeface="Cambria" panose="02040503050406030204" pitchFamily="18" charset="0"/>
                <a:ea typeface="Cambria" panose="02040503050406030204" pitchFamily="18" charset="0"/>
              </a:rPr>
            </a:br>
            <a:endParaRPr lang="en-US" b="1" dirty="0">
              <a:latin typeface="Cambria" panose="02040503050406030204" pitchFamily="18" charset="0"/>
              <a:ea typeface="Cambria" panose="02040503050406030204" pitchFamily="18" charset="0"/>
            </a:endParaRPr>
          </a:p>
        </p:txBody>
      </p:sp>
      <p:sp>
        <p:nvSpPr>
          <p:cNvPr id="3" name="Content Placeholder 2"/>
          <p:cNvSpPr>
            <a:spLocks noGrp="1"/>
          </p:cNvSpPr>
          <p:nvPr>
            <p:ph idx="1"/>
          </p:nvPr>
        </p:nvSpPr>
        <p:spPr>
          <a:xfrm>
            <a:off x="1176865" y="1981200"/>
            <a:ext cx="6798736" cy="3953933"/>
          </a:xfrm>
        </p:spPr>
        <p:txBody>
          <a:bodyPr>
            <a:normAutofit/>
          </a:bodyPr>
          <a:lstStyle/>
          <a:p>
            <a:pPr marL="0" indent="0">
              <a:buNone/>
            </a:pPr>
            <a:r>
              <a:rPr lang="en-US" b="1" dirty="0"/>
              <a:t>Done by –</a:t>
            </a:r>
          </a:p>
          <a:p>
            <a:pPr marL="0" indent="0">
              <a:buNone/>
            </a:pPr>
            <a:r>
              <a:rPr lang="en-US" dirty="0"/>
              <a:t>			</a:t>
            </a:r>
            <a:r>
              <a:rPr lang="en-US" b="1" dirty="0" err="1">
                <a:latin typeface="Cambria" panose="02040503050406030204" pitchFamily="18" charset="0"/>
                <a:ea typeface="Cambria" panose="02040503050406030204" pitchFamily="18" charset="0"/>
              </a:rPr>
              <a:t>Raghul.P.V</a:t>
            </a:r>
            <a:r>
              <a:rPr lang="en-US" b="1" dirty="0">
                <a:latin typeface="Cambria" panose="02040503050406030204" pitchFamily="18" charset="0"/>
                <a:ea typeface="Cambria" panose="02040503050406030204" pitchFamily="18" charset="0"/>
              </a:rPr>
              <a:t> (211417104207)</a:t>
            </a:r>
          </a:p>
          <a:p>
            <a:pPr marL="0" indent="0">
              <a:buNone/>
            </a:pPr>
            <a:r>
              <a:rPr lang="en-US" b="1" dirty="0">
                <a:latin typeface="Cambria" panose="02040503050406030204" pitchFamily="18" charset="0"/>
                <a:ea typeface="Cambria" panose="02040503050406030204" pitchFamily="18" charset="0"/>
              </a:rPr>
              <a:t>			Rajesh </a:t>
            </a:r>
            <a:r>
              <a:rPr lang="en-US" b="1" dirty="0" err="1">
                <a:latin typeface="Cambria" panose="02040503050406030204" pitchFamily="18" charset="0"/>
                <a:ea typeface="Cambria" panose="02040503050406030204" pitchFamily="18" charset="0"/>
              </a:rPr>
              <a:t>Kumaran.A</a:t>
            </a:r>
            <a:r>
              <a:rPr lang="en-US" b="1" dirty="0">
                <a:latin typeface="Cambria" panose="02040503050406030204" pitchFamily="18" charset="0"/>
                <a:ea typeface="Cambria" panose="02040503050406030204" pitchFamily="18" charset="0"/>
              </a:rPr>
              <a:t>(211417104214)</a:t>
            </a:r>
          </a:p>
          <a:p>
            <a:pPr marL="0" indent="0">
              <a:buNone/>
            </a:pPr>
            <a:r>
              <a:rPr lang="en-US" b="1" dirty="0">
                <a:latin typeface="Cambria" panose="02040503050406030204" pitchFamily="18" charset="0"/>
                <a:ea typeface="Cambria" panose="02040503050406030204" pitchFamily="18" charset="0"/>
              </a:rPr>
              <a:t>			</a:t>
            </a:r>
            <a:r>
              <a:rPr lang="en-US" b="1" dirty="0" err="1">
                <a:latin typeface="Cambria" panose="02040503050406030204" pitchFamily="18" charset="0"/>
                <a:ea typeface="Cambria" panose="02040503050406030204" pitchFamily="18" charset="0"/>
              </a:rPr>
              <a:t>Ranjith.T</a:t>
            </a:r>
            <a:r>
              <a:rPr lang="en-US" b="1" dirty="0">
                <a:latin typeface="Cambria" panose="02040503050406030204" pitchFamily="18" charset="0"/>
                <a:ea typeface="Cambria" panose="02040503050406030204" pitchFamily="18" charset="0"/>
              </a:rPr>
              <a:t> (211417104222)</a:t>
            </a:r>
          </a:p>
          <a:p>
            <a:pPr marL="0" indent="0">
              <a:buNone/>
            </a:pPr>
            <a:r>
              <a:rPr lang="en-US" b="1" dirty="0"/>
              <a:t>Guide by-</a:t>
            </a:r>
          </a:p>
          <a:p>
            <a:pPr marL="0" indent="0">
              <a:buNone/>
            </a:pPr>
            <a:r>
              <a:rPr lang="en-US" b="1" dirty="0"/>
              <a:t>			</a:t>
            </a:r>
            <a:r>
              <a:rPr lang="en-US" b="1" dirty="0">
                <a:latin typeface="Cambria" panose="02040503050406030204" pitchFamily="18" charset="0"/>
                <a:ea typeface="Cambria" panose="02040503050406030204" pitchFamily="18" charset="0"/>
              </a:rPr>
              <a:t>Mr. </a:t>
            </a:r>
            <a:r>
              <a:rPr lang="en-US" b="1" dirty="0" err="1">
                <a:latin typeface="Cambria" panose="02040503050406030204" pitchFamily="18" charset="0"/>
                <a:ea typeface="Cambria" panose="02040503050406030204" pitchFamily="18" charset="0"/>
              </a:rPr>
              <a:t>Jainulabudeen.S.A.K</a:t>
            </a:r>
            <a:endParaRPr lang="en-US" b="1" dirty="0">
              <a:latin typeface="Cambria" panose="02040503050406030204" pitchFamily="18" charset="0"/>
              <a:ea typeface="Cambria" panose="02040503050406030204" pitchFamily="18" charset="0"/>
            </a:endParaRPr>
          </a:p>
          <a:p>
            <a:pPr marL="0" indent="0">
              <a:buNone/>
            </a:pPr>
            <a:r>
              <a:rPr lang="en-US" b="1" dirty="0"/>
              <a:t>Coordinator by-</a:t>
            </a:r>
          </a:p>
          <a:p>
            <a:pPr marL="0" indent="0">
              <a:buNone/>
            </a:pPr>
            <a:r>
              <a:rPr lang="en-US" b="1" dirty="0"/>
              <a:t>			</a:t>
            </a:r>
            <a:r>
              <a:rPr lang="en-US" b="1" dirty="0" err="1">
                <a:latin typeface="Cambria" panose="02040503050406030204" pitchFamily="18" charset="0"/>
                <a:ea typeface="Cambria" panose="02040503050406030204" pitchFamily="18" charset="0"/>
              </a:rPr>
              <a:t>Dr.N.Pughazendi</a:t>
            </a:r>
            <a:endParaRPr lang="en-US" dirty="0">
              <a:latin typeface="Cambria" panose="02040503050406030204" pitchFamily="18" charset="0"/>
              <a:ea typeface="Cambria" panose="020405030504060302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E5BAE-3A2C-41AC-AC73-BBAA5CAEAF56}"/>
              </a:ext>
            </a:extLst>
          </p:cNvPr>
          <p:cNvSpPr>
            <a:spLocks noGrp="1"/>
          </p:cNvSpPr>
          <p:nvPr>
            <p:ph type="title"/>
          </p:nvPr>
        </p:nvSpPr>
        <p:spPr/>
        <p:txBody>
          <a:bodyPr/>
          <a:lstStyle/>
          <a:p>
            <a:r>
              <a:rPr lang="en-IN" b="1" dirty="0"/>
              <a:t>SYSTEM MODULE</a:t>
            </a:r>
          </a:p>
        </p:txBody>
      </p:sp>
      <p:sp>
        <p:nvSpPr>
          <p:cNvPr id="3" name="Content Placeholder 2">
            <a:extLst>
              <a:ext uri="{FF2B5EF4-FFF2-40B4-BE49-F238E27FC236}">
                <a16:creationId xmlns:a16="http://schemas.microsoft.com/office/drawing/2014/main" id="{E6E74CCA-F442-4741-8472-6A15925CF9E1}"/>
              </a:ext>
            </a:extLst>
          </p:cNvPr>
          <p:cNvSpPr>
            <a:spLocks noGrp="1"/>
          </p:cNvSpPr>
          <p:nvPr>
            <p:ph idx="1"/>
          </p:nvPr>
        </p:nvSpPr>
        <p:spPr>
          <a:xfrm>
            <a:off x="1142999" y="2133600"/>
            <a:ext cx="7391401" cy="4495800"/>
          </a:xfrm>
        </p:spPr>
        <p:txBody>
          <a:bodyPr>
            <a:normAutofit/>
          </a:bodyPr>
          <a:lstStyle/>
          <a:p>
            <a:r>
              <a:rPr lang="en-US" sz="2000" dirty="0">
                <a:latin typeface="Cambria" panose="02040503050406030204" pitchFamily="18" charset="0"/>
                <a:ea typeface="Cambria" panose="02040503050406030204" pitchFamily="18" charset="0"/>
              </a:rPr>
              <a:t>Capture scene: Captures the images through a web camera, which is used as an input to the system that is built.     </a:t>
            </a:r>
          </a:p>
          <a:p>
            <a:endParaRPr lang="en-US" sz="2000" dirty="0">
              <a:latin typeface="Cambria" panose="02040503050406030204" pitchFamily="18" charset="0"/>
              <a:ea typeface="Cambria" panose="02040503050406030204" pitchFamily="18" charset="0"/>
            </a:endParaRPr>
          </a:p>
          <a:p>
            <a:r>
              <a:rPr lang="en-US" sz="2000" dirty="0">
                <a:latin typeface="Cambria" panose="02040503050406030204" pitchFamily="18" charset="0"/>
                <a:ea typeface="Cambria" panose="02040503050406030204" pitchFamily="18" charset="0"/>
              </a:rPr>
              <a:t>Preprocessing: Images that are captured through the webcam are compared with the dataset.</a:t>
            </a:r>
          </a:p>
          <a:p>
            <a:endParaRPr lang="en-US" sz="2000" dirty="0">
              <a:latin typeface="Cambria" panose="02040503050406030204" pitchFamily="18" charset="0"/>
              <a:ea typeface="Cambria" panose="02040503050406030204" pitchFamily="18" charset="0"/>
            </a:endParaRPr>
          </a:p>
          <a:p>
            <a:r>
              <a:rPr lang="en-US" sz="2000" dirty="0">
                <a:latin typeface="Cambria" panose="02040503050406030204" pitchFamily="18" charset="0"/>
                <a:ea typeface="Cambria" panose="02040503050406030204" pitchFamily="18" charset="0"/>
              </a:rPr>
              <a:t>It helps to recognize the valid hand movements that are needed to perform the required actions.</a:t>
            </a:r>
            <a:endParaRPr lang="en-IN"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4121692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66811-4D13-4146-9667-84463A259B17}"/>
              </a:ext>
            </a:extLst>
          </p:cNvPr>
          <p:cNvSpPr>
            <a:spLocks noGrp="1"/>
          </p:cNvSpPr>
          <p:nvPr>
            <p:ph type="title"/>
          </p:nvPr>
        </p:nvSpPr>
        <p:spPr/>
        <p:txBody>
          <a:bodyPr/>
          <a:lstStyle/>
          <a:p>
            <a:r>
              <a:rPr lang="en-IN" b="1" dirty="0"/>
              <a:t>HAND DETECTION</a:t>
            </a:r>
          </a:p>
        </p:txBody>
      </p:sp>
      <p:sp>
        <p:nvSpPr>
          <p:cNvPr id="3" name="Content Placeholder 2">
            <a:extLst>
              <a:ext uri="{FF2B5EF4-FFF2-40B4-BE49-F238E27FC236}">
                <a16:creationId xmlns:a16="http://schemas.microsoft.com/office/drawing/2014/main" id="{74837FF2-2B2D-47FC-8105-7AC1A18AEAAF}"/>
              </a:ext>
            </a:extLst>
          </p:cNvPr>
          <p:cNvSpPr>
            <a:spLocks noGrp="1"/>
          </p:cNvSpPr>
          <p:nvPr>
            <p:ph idx="1"/>
          </p:nvPr>
        </p:nvSpPr>
        <p:spPr>
          <a:xfrm>
            <a:off x="1600201" y="2133600"/>
            <a:ext cx="6934200" cy="3777622"/>
          </a:xfrm>
        </p:spPr>
        <p:txBody>
          <a:bodyPr>
            <a:normAutofit/>
          </a:bodyPr>
          <a:lstStyle/>
          <a:p>
            <a:pPr algn="just"/>
            <a:r>
              <a:rPr lang="en-US" sz="2000" dirty="0">
                <a:latin typeface="Cambria" panose="02040503050406030204" pitchFamily="18" charset="0"/>
                <a:ea typeface="Cambria" panose="02040503050406030204" pitchFamily="18" charset="0"/>
              </a:rPr>
              <a:t>The requirements for hand detection involve the input image from the webcam. </a:t>
            </a:r>
          </a:p>
          <a:p>
            <a:pPr algn="just"/>
            <a:r>
              <a:rPr lang="en-US" sz="2000" dirty="0">
                <a:latin typeface="Cambria" panose="02040503050406030204" pitchFamily="18" charset="0"/>
                <a:ea typeface="Cambria" panose="02040503050406030204" pitchFamily="18" charset="0"/>
              </a:rPr>
              <a:t>The image should be fetched with a speed of 20 frames per second. Distance should also be maintained between the hand and the camera.</a:t>
            </a:r>
          </a:p>
          <a:p>
            <a:pPr algn="just"/>
            <a:r>
              <a:rPr lang="en-US" sz="2000" dirty="0">
                <a:latin typeface="Cambria" panose="02040503050406030204" pitchFamily="18" charset="0"/>
                <a:ea typeface="Cambria" panose="02040503050406030204" pitchFamily="18" charset="0"/>
              </a:rPr>
              <a:t> Approximate distance that should be between hand the camera is around 30 to 100 cm. </a:t>
            </a:r>
          </a:p>
          <a:p>
            <a:pPr algn="just"/>
            <a:endParaRPr lang="en-US" sz="2000" dirty="0">
              <a:latin typeface="Cambria" panose="02040503050406030204" pitchFamily="18" charset="0"/>
              <a:ea typeface="Cambria" panose="02040503050406030204" pitchFamily="18" charset="0"/>
            </a:endParaRPr>
          </a:p>
          <a:p>
            <a:pPr algn="just"/>
            <a:r>
              <a:rPr lang="en-US" sz="2000" dirty="0">
                <a:latin typeface="Cambria" panose="02040503050406030204" pitchFamily="18" charset="0"/>
                <a:ea typeface="Cambria" panose="02040503050406030204" pitchFamily="18" charset="0"/>
              </a:rPr>
              <a:t>The video input is stored frame by frame into a matrix after preprocessing.  </a:t>
            </a:r>
          </a:p>
          <a:p>
            <a:endParaRPr lang="en-IN"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6509673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525F8-DF70-4E3B-B1B6-51434AE06056}"/>
              </a:ext>
            </a:extLst>
          </p:cNvPr>
          <p:cNvSpPr>
            <a:spLocks noGrp="1"/>
          </p:cNvSpPr>
          <p:nvPr>
            <p:ph type="title"/>
          </p:nvPr>
        </p:nvSpPr>
        <p:spPr/>
        <p:txBody>
          <a:bodyPr/>
          <a:lstStyle/>
          <a:p>
            <a:r>
              <a:rPr lang="en-US" b="1" dirty="0"/>
              <a:t>GESTURE RECOGNITION: </a:t>
            </a:r>
            <a:r>
              <a:rPr lang="en-IN" b="1" dirty="0"/>
              <a:t>CNN</a:t>
            </a:r>
          </a:p>
        </p:txBody>
      </p:sp>
      <p:sp>
        <p:nvSpPr>
          <p:cNvPr id="3" name="Content Placeholder 2">
            <a:extLst>
              <a:ext uri="{FF2B5EF4-FFF2-40B4-BE49-F238E27FC236}">
                <a16:creationId xmlns:a16="http://schemas.microsoft.com/office/drawing/2014/main" id="{E2813111-C59F-4F27-94D9-FCF43B435862}"/>
              </a:ext>
            </a:extLst>
          </p:cNvPr>
          <p:cNvSpPr>
            <a:spLocks noGrp="1"/>
          </p:cNvSpPr>
          <p:nvPr>
            <p:ph idx="1"/>
          </p:nvPr>
        </p:nvSpPr>
        <p:spPr/>
        <p:txBody>
          <a:bodyPr/>
          <a:lstStyle/>
          <a:p>
            <a:pPr algn="just"/>
            <a:r>
              <a:rPr lang="en-US" dirty="0">
                <a:latin typeface="Cambria" panose="02040503050406030204" pitchFamily="18" charset="0"/>
                <a:ea typeface="Cambria" panose="02040503050406030204" pitchFamily="18" charset="0"/>
              </a:rPr>
              <a:t>Gesture Recognition: The number of fingers present in the hand gesture is determined by making use of defect points present in the gesture. </a:t>
            </a:r>
          </a:p>
          <a:p>
            <a:pPr algn="just"/>
            <a:endParaRPr lang="en-US" dirty="0">
              <a:latin typeface="Cambria" panose="02040503050406030204" pitchFamily="18" charset="0"/>
              <a:ea typeface="Cambria" panose="02040503050406030204" pitchFamily="18" charset="0"/>
            </a:endParaRPr>
          </a:p>
          <a:p>
            <a:pPr algn="just"/>
            <a:r>
              <a:rPr lang="en-US" dirty="0">
                <a:latin typeface="Cambria" panose="02040503050406030204" pitchFamily="18" charset="0"/>
                <a:ea typeface="Cambria" panose="02040503050406030204" pitchFamily="18" charset="0"/>
              </a:rPr>
              <a:t>The resultant gesture obtained is fed through a 3Dimensional Convolutional Neural Network consecutively to recognize the current gesture. </a:t>
            </a:r>
          </a:p>
          <a:p>
            <a:pPr algn="just"/>
            <a:endParaRPr lang="en-US" dirty="0">
              <a:latin typeface="Cambria" panose="02040503050406030204" pitchFamily="18" charset="0"/>
              <a:ea typeface="Cambria" panose="02040503050406030204" pitchFamily="18" charset="0"/>
            </a:endParaRPr>
          </a:p>
          <a:p>
            <a:pPr algn="just"/>
            <a:r>
              <a:rPr lang="en-US" dirty="0">
                <a:latin typeface="Cambria" panose="02040503050406030204" pitchFamily="18" charset="0"/>
                <a:ea typeface="Cambria" panose="02040503050406030204" pitchFamily="18" charset="0"/>
              </a:rPr>
              <a:t>Performing action: The recognized gesture is used as an input to perform the actions required by the user. Then the intended result is shown.</a:t>
            </a:r>
            <a:endParaRPr lang="en-IN"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582948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ED2A15-44CB-4C47-A36A-041EB65B598E}"/>
              </a:ext>
            </a:extLst>
          </p:cNvPr>
          <p:cNvSpPr>
            <a:spLocks noGrp="1"/>
          </p:cNvSpPr>
          <p:nvPr>
            <p:ph type="title"/>
          </p:nvPr>
        </p:nvSpPr>
        <p:spPr/>
        <p:txBody>
          <a:bodyPr/>
          <a:lstStyle/>
          <a:p>
            <a:r>
              <a:rPr lang="en-IN" b="1" dirty="0"/>
              <a:t>WORKING</a:t>
            </a:r>
          </a:p>
        </p:txBody>
      </p:sp>
      <p:sp>
        <p:nvSpPr>
          <p:cNvPr id="3" name="Content Placeholder 2">
            <a:extLst>
              <a:ext uri="{FF2B5EF4-FFF2-40B4-BE49-F238E27FC236}">
                <a16:creationId xmlns:a16="http://schemas.microsoft.com/office/drawing/2014/main" id="{C953D847-B828-42E8-BB1B-6AA7080FB14B}"/>
              </a:ext>
            </a:extLst>
          </p:cNvPr>
          <p:cNvSpPr>
            <a:spLocks noGrp="1"/>
          </p:cNvSpPr>
          <p:nvPr>
            <p:ph idx="1"/>
          </p:nvPr>
        </p:nvSpPr>
        <p:spPr/>
        <p:txBody>
          <a:bodyPr>
            <a:normAutofit/>
          </a:bodyPr>
          <a:lstStyle/>
          <a:p>
            <a:pPr algn="just">
              <a:lnSpc>
                <a:spcPct val="150000"/>
              </a:lnSpc>
            </a:pPr>
            <a:r>
              <a:rPr lang="en-US" sz="2000" dirty="0">
                <a:effectLst/>
                <a:latin typeface="Cambria" panose="02040503050406030204" pitchFamily="18" charset="0"/>
                <a:ea typeface="Cambria" panose="02040503050406030204" pitchFamily="18" charset="0"/>
              </a:rPr>
              <a:t>Detection of Hand: This module detects the hand gesture by capturing an image through the web camera.</a:t>
            </a:r>
            <a:endParaRPr lang="en-IN" sz="2000" dirty="0">
              <a:effectLst/>
              <a:latin typeface="Cambria" panose="02040503050406030204" pitchFamily="18" charset="0"/>
              <a:ea typeface="Cambria" panose="02040503050406030204" pitchFamily="18" charset="0"/>
            </a:endParaRPr>
          </a:p>
          <a:p>
            <a:pPr>
              <a:lnSpc>
                <a:spcPct val="150000"/>
              </a:lnSpc>
            </a:pPr>
            <a:r>
              <a:rPr lang="en-US" sz="2000" dirty="0">
                <a:effectLst/>
                <a:latin typeface="Cambria" panose="02040503050406030204" pitchFamily="18" charset="0"/>
                <a:ea typeface="Cambria" panose="02040503050406030204" pitchFamily="18" charset="0"/>
              </a:rPr>
              <a:t>Finger Tip Detection and Defect Calculation: A boundary box is drawn around  the hand for which the finger tips are detected and the background space around </a:t>
            </a:r>
            <a:r>
              <a:rPr lang="en-US" sz="2000" dirty="0" err="1">
                <a:effectLst/>
                <a:latin typeface="Cambria" panose="02040503050406030204" pitchFamily="18" charset="0"/>
                <a:ea typeface="Cambria" panose="02040503050406030204" pitchFamily="18" charset="0"/>
              </a:rPr>
              <a:t>iis</a:t>
            </a:r>
            <a:r>
              <a:rPr lang="en-US" sz="2000" dirty="0">
                <a:effectLst/>
                <a:latin typeface="Cambria" panose="02040503050406030204" pitchFamily="18" charset="0"/>
                <a:ea typeface="Cambria" panose="02040503050406030204" pitchFamily="18" charset="0"/>
              </a:rPr>
              <a:t> eliminated. </a:t>
            </a:r>
            <a:endParaRPr lang="en-IN"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457065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3DF8A-F4D8-447C-8F38-CB027DCF4BD1}"/>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19EE5F04-CB8C-4298-B746-B488BCAB4247}"/>
              </a:ext>
            </a:extLst>
          </p:cNvPr>
          <p:cNvSpPr>
            <a:spLocks noGrp="1"/>
          </p:cNvSpPr>
          <p:nvPr>
            <p:ph idx="1"/>
          </p:nvPr>
        </p:nvSpPr>
        <p:spPr>
          <a:xfrm>
            <a:off x="1942415" y="2133600"/>
            <a:ext cx="6591985" cy="4572000"/>
          </a:xfrm>
        </p:spPr>
        <p:txBody>
          <a:bodyPr>
            <a:normAutofit/>
          </a:bodyPr>
          <a:lstStyle/>
          <a:p>
            <a:r>
              <a:rPr lang="en-US" sz="2000" dirty="0">
                <a:effectLst/>
                <a:latin typeface="Cambria" panose="02040503050406030204" pitchFamily="18" charset="0"/>
                <a:ea typeface="Cambria" panose="02040503050406030204" pitchFamily="18" charset="0"/>
                <a:cs typeface="Times New Roman" panose="02020603050405020304" pitchFamily="18" charset="0"/>
              </a:rPr>
              <a:t>With the implantation of TensorFlow Framework and </a:t>
            </a:r>
            <a:r>
              <a:rPr lang="en-US" sz="2000" dirty="0" err="1">
                <a:effectLst/>
                <a:latin typeface="Cambria" panose="02040503050406030204" pitchFamily="18" charset="0"/>
                <a:ea typeface="Cambria" panose="02040503050406030204" pitchFamily="18" charset="0"/>
                <a:cs typeface="Times New Roman" panose="02020603050405020304" pitchFamily="18" charset="0"/>
              </a:rPr>
              <a:t>Keras</a:t>
            </a:r>
            <a:r>
              <a:rPr lang="en-US" sz="2000" dirty="0">
                <a:effectLst/>
                <a:latin typeface="Cambria" panose="02040503050406030204" pitchFamily="18" charset="0"/>
                <a:ea typeface="Cambria" panose="02040503050406030204" pitchFamily="18" charset="0"/>
                <a:cs typeface="Times New Roman" panose="02020603050405020304" pitchFamily="18" charset="0"/>
              </a:rPr>
              <a:t> model for deep learning and training the model, gesture recognition accuracy has inevitably increased. </a:t>
            </a:r>
          </a:p>
          <a:p>
            <a:r>
              <a:rPr lang="en-US" sz="2000" dirty="0">
                <a:effectLst/>
                <a:latin typeface="Cambria" panose="02040503050406030204" pitchFamily="18" charset="0"/>
                <a:ea typeface="Cambria" panose="02040503050406030204" pitchFamily="18" charset="0"/>
                <a:cs typeface="Times New Roman" panose="02020603050405020304" pitchFamily="18" charset="0"/>
              </a:rPr>
              <a:t>As a new image get inputted into the system, it is compared with the already trained model and processed thereafter.    </a:t>
            </a:r>
            <a:endParaRPr lang="en-IN" sz="2000" dirty="0">
              <a:latin typeface="Cambria" panose="02040503050406030204" pitchFamily="18" charset="0"/>
              <a:ea typeface="Cambria" panose="02040503050406030204" pitchFamily="18" charset="0"/>
            </a:endParaRPr>
          </a:p>
          <a:p>
            <a:r>
              <a:rPr lang="en-US" sz="2000" dirty="0">
                <a:effectLst/>
                <a:latin typeface="Cambria" panose="02040503050406030204" pitchFamily="18" charset="0"/>
                <a:ea typeface="Times New Roman" panose="02020603050405020304" pitchFamily="18" charset="0"/>
                <a:cs typeface="Times New Roman" panose="02020603050405020304" pitchFamily="18" charset="0"/>
              </a:rPr>
              <a:t>Once gesture data are processed, matched and evaluated, if the gesture is recognized.</a:t>
            </a:r>
          </a:p>
          <a:p>
            <a:endParaRPr lang="en-IN"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0709307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1" y="624110"/>
            <a:ext cx="6934200" cy="1280890"/>
          </a:xfrm>
        </p:spPr>
        <p:txBody>
          <a:bodyPr/>
          <a:lstStyle/>
          <a:p>
            <a:r>
              <a:rPr lang="en-US" b="1" dirty="0"/>
              <a:t>IMPLEMENTATION </a:t>
            </a:r>
          </a:p>
        </p:txBody>
      </p:sp>
      <p:sp>
        <p:nvSpPr>
          <p:cNvPr id="3" name="Content Placeholder 2"/>
          <p:cNvSpPr>
            <a:spLocks noGrp="1"/>
          </p:cNvSpPr>
          <p:nvPr>
            <p:ph idx="1"/>
          </p:nvPr>
        </p:nvSpPr>
        <p:spPr>
          <a:xfrm>
            <a:off x="1219201" y="1752600"/>
            <a:ext cx="6934200" cy="4876800"/>
          </a:xfrm>
        </p:spPr>
        <p:txBody>
          <a:bodyPr>
            <a:normAutofit/>
          </a:bodyPr>
          <a:lstStyle/>
          <a:p>
            <a:pPr algn="just"/>
            <a:r>
              <a:rPr lang="en-US" sz="2000" dirty="0">
                <a:latin typeface="Cambria" panose="02040503050406030204" pitchFamily="18" charset="0"/>
                <a:ea typeface="Cambria" panose="02040503050406030204" pitchFamily="18" charset="0"/>
              </a:rPr>
              <a:t>1. Detection of Hand: This module detects the hand gesture by capturing an image through the web camera.</a:t>
            </a:r>
          </a:p>
          <a:p>
            <a:pPr algn="just"/>
            <a:r>
              <a:rPr lang="en-US" sz="2000" dirty="0">
                <a:latin typeface="Cambria" panose="02040503050406030204" pitchFamily="18" charset="0"/>
                <a:ea typeface="Cambria" panose="02040503050406030204" pitchFamily="18" charset="0"/>
              </a:rPr>
              <a:t> 2. Finger Tip Detection and Defect Calculation: A boundary box is drawn around the hand for which the finger tips are detected and the background space around it is eliminated. </a:t>
            </a:r>
          </a:p>
          <a:p>
            <a:pPr algn="just"/>
            <a:r>
              <a:rPr lang="en-US" sz="2000" dirty="0">
                <a:latin typeface="Cambria" panose="02040503050406030204" pitchFamily="18" charset="0"/>
                <a:ea typeface="Cambria" panose="02040503050406030204" pitchFamily="18" charset="0"/>
              </a:rPr>
              <a:t>3. Gesture Recognition: The image is compared with the dataset in order to recognize it and perform the actions required.</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6A1293-7DDB-41FC-9D2E-FB3CBF027FBA}"/>
              </a:ext>
            </a:extLst>
          </p:cNvPr>
          <p:cNvSpPr>
            <a:spLocks noGrp="1"/>
          </p:cNvSpPr>
          <p:nvPr>
            <p:ph idx="1"/>
          </p:nvPr>
        </p:nvSpPr>
        <p:spPr>
          <a:xfrm>
            <a:off x="1447800" y="1181100"/>
            <a:ext cx="7239000" cy="4991100"/>
          </a:xfrm>
        </p:spPr>
        <p:txBody>
          <a:bodyPr>
            <a:normAutofit/>
          </a:bodyPr>
          <a:lstStyle/>
          <a:p>
            <a:pPr indent="431165" algn="just">
              <a:spcAft>
                <a:spcPts val="15"/>
              </a:spcAft>
            </a:pPr>
            <a:r>
              <a:rPr lang="en-US" sz="2000" dirty="0">
                <a:effectLst/>
                <a:latin typeface="Cambria" panose="02040503050406030204" pitchFamily="18" charset="0"/>
                <a:ea typeface="Times New Roman" panose="02020603050405020304" pitchFamily="18" charset="0"/>
                <a:cs typeface="Times New Roman" panose="02020603050405020304" pitchFamily="18" charset="0"/>
              </a:rPr>
              <a:t>Gesture data are processed, matched and evaluated, then the gestures are recognized.</a:t>
            </a:r>
          </a:p>
          <a:p>
            <a:pPr indent="431165" algn="just">
              <a:spcAft>
                <a:spcPts val="15"/>
              </a:spcAft>
            </a:pPr>
            <a:r>
              <a:rPr lang="en-US" sz="2000" dirty="0">
                <a:latin typeface="Cambria" panose="02040503050406030204" pitchFamily="18" charset="0"/>
                <a:ea typeface="Times New Roman" panose="02020603050405020304" pitchFamily="18" charset="0"/>
                <a:cs typeface="Times New Roman" panose="02020603050405020304" pitchFamily="18" charset="0"/>
              </a:rPr>
              <a:t>Then it is </a:t>
            </a:r>
            <a:r>
              <a:rPr lang="en-US" sz="2000" dirty="0">
                <a:effectLst/>
                <a:latin typeface="Cambria" panose="02040503050406030204" pitchFamily="18" charset="0"/>
                <a:ea typeface="Times New Roman" panose="02020603050405020304" pitchFamily="18" charset="0"/>
                <a:cs typeface="Times New Roman" panose="02020603050405020304" pitchFamily="18" charset="0"/>
              </a:rPr>
              <a:t>properly classified by the model, it carries out the respective operation by issuing back response to the gesture system. </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indent="431165" algn="just">
              <a:spcAft>
                <a:spcPts val="1000"/>
              </a:spcAft>
            </a:pPr>
            <a:r>
              <a:rPr lang="en-US" sz="2000" dirty="0">
                <a:effectLst/>
                <a:latin typeface="Cambria" panose="02040503050406030204" pitchFamily="18" charset="0"/>
                <a:ea typeface="Times New Roman" panose="02020603050405020304" pitchFamily="18" charset="0"/>
                <a:cs typeface="Times New Roman" panose="02020603050405020304" pitchFamily="18" charset="0"/>
              </a:rPr>
              <a:t> We used the hand gesture recognition database that Kaggle provided for our project. </a:t>
            </a:r>
          </a:p>
          <a:p>
            <a:pPr indent="431165" algn="just">
              <a:spcAft>
                <a:spcPts val="1000"/>
              </a:spcAft>
            </a:pPr>
            <a:r>
              <a:rPr lang="en-US" sz="2000" dirty="0">
                <a:effectLst/>
                <a:latin typeface="Cambria" panose="02040503050406030204" pitchFamily="18" charset="0"/>
                <a:ea typeface="Times New Roman" panose="02020603050405020304" pitchFamily="18" charset="0"/>
                <a:cs typeface="Times New Roman" panose="02020603050405020304" pitchFamily="18" charset="0"/>
              </a:rPr>
              <a:t>It includes 200 pictures of different hands and hand gestures. </a:t>
            </a:r>
          </a:p>
          <a:p>
            <a:pPr indent="431165" algn="just">
              <a:spcAft>
                <a:spcPts val="1000"/>
              </a:spcAft>
            </a:pPr>
            <a:r>
              <a:rPr lang="en-US" sz="2000" dirty="0">
                <a:effectLst/>
                <a:latin typeface="Cambria" panose="02040503050406030204" pitchFamily="18" charset="0"/>
                <a:ea typeface="Times New Roman" panose="02020603050405020304" pitchFamily="18" charset="0"/>
                <a:cs typeface="Times New Roman" panose="02020603050405020304" pitchFamily="18" charset="0"/>
              </a:rPr>
              <a:t>The data collection includes a minimum of 10 hand movements involving 10 separate individuals. </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sz="2000" dirty="0"/>
          </a:p>
        </p:txBody>
      </p:sp>
    </p:spTree>
    <p:extLst>
      <p:ext uri="{BB962C8B-B14F-4D97-AF65-F5344CB8AC3E}">
        <p14:creationId xmlns:p14="http://schemas.microsoft.com/office/powerpoint/2010/main" val="4304993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FEC99D-8A84-4FE6-A775-F5DF9160B3A9}"/>
              </a:ext>
            </a:extLst>
          </p:cNvPr>
          <p:cNvSpPr>
            <a:spLocks noGrp="1"/>
          </p:cNvSpPr>
          <p:nvPr>
            <p:ph idx="1"/>
          </p:nvPr>
        </p:nvSpPr>
        <p:spPr>
          <a:xfrm>
            <a:off x="1942415" y="2133600"/>
            <a:ext cx="6591985" cy="4495800"/>
          </a:xfrm>
        </p:spPr>
        <p:txBody>
          <a:bodyPr>
            <a:normAutofit/>
          </a:bodyPr>
          <a:lstStyle/>
          <a:p>
            <a:r>
              <a:rPr lang="en-US" sz="2000" dirty="0">
                <a:effectLst/>
                <a:latin typeface="Cambria" panose="02040503050406030204" pitchFamily="18" charset="0"/>
                <a:ea typeface="Times New Roman" panose="02020603050405020304" pitchFamily="18" charset="0"/>
                <a:cs typeface="Times New Roman" panose="02020603050405020304" pitchFamily="18" charset="0"/>
              </a:rPr>
              <a:t>We have designed an Web UI to interact with the software. </a:t>
            </a:r>
          </a:p>
          <a:p>
            <a:r>
              <a:rPr lang="en-US" sz="2000" dirty="0">
                <a:effectLst/>
                <a:latin typeface="Cambria" panose="02040503050406030204" pitchFamily="18" charset="0"/>
                <a:ea typeface="Times New Roman" panose="02020603050405020304" pitchFamily="18" charset="0"/>
                <a:cs typeface="Times New Roman" panose="02020603050405020304" pitchFamily="18" charset="0"/>
              </a:rPr>
              <a:t>The Webcam identifies our action and it will convert the gestures and it will show what intended output is shown with accuracy. </a:t>
            </a:r>
          </a:p>
          <a:p>
            <a:r>
              <a:rPr lang="en-US" sz="2000" dirty="0">
                <a:effectLst/>
                <a:latin typeface="Cambria" panose="02040503050406030204" pitchFamily="18" charset="0"/>
                <a:ea typeface="Times New Roman" panose="02020603050405020304" pitchFamily="18" charset="0"/>
                <a:cs typeface="Times New Roman" panose="02020603050405020304" pitchFamily="18" charset="0"/>
              </a:rPr>
              <a:t>With the help of gestures, we can understand what command the user is trying to show.</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sz="2000" dirty="0"/>
          </a:p>
        </p:txBody>
      </p:sp>
    </p:spTree>
    <p:extLst>
      <p:ext uri="{BB962C8B-B14F-4D97-AF65-F5344CB8AC3E}">
        <p14:creationId xmlns:p14="http://schemas.microsoft.com/office/powerpoint/2010/main" val="8386370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6" name="Picture 2" descr="H:\Screenshot 2021-03-29 at 3.28.34 PM.png"/>
          <p:cNvPicPr>
            <a:picLocks noChangeAspect="1" noChangeArrowheads="1"/>
          </p:cNvPicPr>
          <p:nvPr/>
        </p:nvPicPr>
        <p:blipFill>
          <a:blip r:embed="rId2"/>
          <a:srcRect/>
          <a:stretch>
            <a:fillRect/>
          </a:stretch>
        </p:blipFill>
        <p:spPr bwMode="auto">
          <a:xfrm>
            <a:off x="-2286000" y="-857250"/>
            <a:ext cx="13716000" cy="8572500"/>
          </a:xfrm>
          <a:prstGeom prst="rect">
            <a:avLst/>
          </a:prstGeom>
          <a:noFill/>
        </p:spPr>
      </p:pic>
      <p:pic>
        <p:nvPicPr>
          <p:cNvPr id="1027" name="Picture 3" descr="H:\Screenshot 2021-03-29 at 3.23.56 PM.png"/>
          <p:cNvPicPr>
            <a:picLocks noChangeAspect="1" noChangeArrowheads="1"/>
          </p:cNvPicPr>
          <p:nvPr/>
        </p:nvPicPr>
        <p:blipFill>
          <a:blip r:embed="rId3"/>
          <a:srcRect/>
          <a:stretch>
            <a:fillRect/>
          </a:stretch>
        </p:blipFill>
        <p:spPr bwMode="auto">
          <a:xfrm>
            <a:off x="-2286000" y="-857250"/>
            <a:ext cx="13716000" cy="8572500"/>
          </a:xfrm>
          <a:prstGeom prst="rect">
            <a:avLst/>
          </a:prstGeom>
          <a:noFill/>
        </p:spPr>
      </p:pic>
      <p:pic>
        <p:nvPicPr>
          <p:cNvPr id="1028" name="Picture 4" descr="H:\Screenshot 2021-03-29 at 3.23.58 PM.png"/>
          <p:cNvPicPr>
            <a:picLocks noChangeAspect="1" noChangeArrowheads="1"/>
          </p:cNvPicPr>
          <p:nvPr/>
        </p:nvPicPr>
        <p:blipFill>
          <a:blip r:embed="rId4"/>
          <a:srcRect/>
          <a:stretch>
            <a:fillRect/>
          </a:stretch>
        </p:blipFill>
        <p:spPr bwMode="auto">
          <a:xfrm>
            <a:off x="-2286000" y="-857250"/>
            <a:ext cx="13716000" cy="8572500"/>
          </a:xfrm>
          <a:prstGeom prst="rect">
            <a:avLst/>
          </a:prstGeom>
          <a:noFill/>
        </p:spPr>
      </p:pic>
      <p:pic>
        <p:nvPicPr>
          <p:cNvPr id="1029" name="Picture 5" descr="H:\Screenshot 2021-03-29 at 3.24.08 PM.png"/>
          <p:cNvPicPr>
            <a:picLocks noChangeAspect="1" noChangeArrowheads="1"/>
          </p:cNvPicPr>
          <p:nvPr/>
        </p:nvPicPr>
        <p:blipFill>
          <a:blip r:embed="rId5"/>
          <a:srcRect/>
          <a:stretch>
            <a:fillRect/>
          </a:stretch>
        </p:blipFill>
        <p:spPr bwMode="auto">
          <a:xfrm>
            <a:off x="-2286000" y="-857250"/>
            <a:ext cx="13716000" cy="8572500"/>
          </a:xfrm>
          <a:prstGeom prst="rect">
            <a:avLst/>
          </a:prstGeom>
          <a:noFill/>
        </p:spPr>
      </p:pic>
      <p:pic>
        <p:nvPicPr>
          <p:cNvPr id="1030" name="Picture 6" descr="H:\Screenshot 2021-03-29 at 3.24.21 PM.png"/>
          <p:cNvPicPr>
            <a:picLocks noChangeAspect="1" noChangeArrowheads="1"/>
          </p:cNvPicPr>
          <p:nvPr/>
        </p:nvPicPr>
        <p:blipFill>
          <a:blip r:embed="rId6"/>
          <a:srcRect/>
          <a:stretch>
            <a:fillRect/>
          </a:stretch>
        </p:blipFill>
        <p:spPr bwMode="auto">
          <a:xfrm>
            <a:off x="-2286000" y="-857250"/>
            <a:ext cx="13716000" cy="8572500"/>
          </a:xfrm>
          <a:prstGeom prst="rect">
            <a:avLst/>
          </a:prstGeom>
          <a:noFill/>
        </p:spPr>
      </p:pic>
      <p:pic>
        <p:nvPicPr>
          <p:cNvPr id="1031" name="Picture 7" descr="H:\Screenshot 2021-03-29 at 3.24.47 PM.png"/>
          <p:cNvPicPr>
            <a:picLocks noChangeAspect="1" noChangeArrowheads="1"/>
          </p:cNvPicPr>
          <p:nvPr/>
        </p:nvPicPr>
        <p:blipFill>
          <a:blip r:embed="rId7"/>
          <a:srcRect/>
          <a:stretch>
            <a:fillRect/>
          </a:stretch>
        </p:blipFill>
        <p:spPr bwMode="auto">
          <a:xfrm>
            <a:off x="-2286000" y="-857250"/>
            <a:ext cx="13716000" cy="8572500"/>
          </a:xfrm>
          <a:prstGeom prst="rect">
            <a:avLst/>
          </a:prstGeom>
          <a:noFill/>
        </p:spPr>
      </p:pic>
      <p:pic>
        <p:nvPicPr>
          <p:cNvPr id="1032" name="Picture 8" descr="H:\Screenshot 2021-03-29 at 3.25.02 PM.png"/>
          <p:cNvPicPr>
            <a:picLocks noChangeAspect="1" noChangeArrowheads="1"/>
          </p:cNvPicPr>
          <p:nvPr/>
        </p:nvPicPr>
        <p:blipFill>
          <a:blip r:embed="rId8"/>
          <a:srcRect/>
          <a:stretch>
            <a:fillRect/>
          </a:stretch>
        </p:blipFill>
        <p:spPr bwMode="auto">
          <a:xfrm>
            <a:off x="-2286000" y="-857250"/>
            <a:ext cx="13716000" cy="8572500"/>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2050" name="Picture 2" descr="H:\Screenshot 2021-03-29 at 3.24.47 PM.png"/>
          <p:cNvPicPr>
            <a:picLocks noChangeAspect="1" noChangeArrowheads="1"/>
          </p:cNvPicPr>
          <p:nvPr/>
        </p:nvPicPr>
        <p:blipFill>
          <a:blip r:embed="rId2"/>
          <a:srcRect/>
          <a:stretch>
            <a:fillRect/>
          </a:stretch>
        </p:blipFill>
        <p:spPr bwMode="auto">
          <a:xfrm>
            <a:off x="-2286000" y="-857250"/>
            <a:ext cx="13716000" cy="857250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43000" y="762000"/>
            <a:ext cx="6671734" cy="914400"/>
          </a:xfrm>
        </p:spPr>
        <p:txBody>
          <a:bodyPr/>
          <a:lstStyle/>
          <a:p>
            <a:r>
              <a:rPr lang="en-US" b="1" dirty="0"/>
              <a:t>               ABSTRACT</a:t>
            </a:r>
          </a:p>
        </p:txBody>
      </p:sp>
      <p:sp>
        <p:nvSpPr>
          <p:cNvPr id="5" name="Content Placeholder 4"/>
          <p:cNvSpPr>
            <a:spLocks noGrp="1"/>
          </p:cNvSpPr>
          <p:nvPr>
            <p:ph idx="1"/>
          </p:nvPr>
        </p:nvSpPr>
        <p:spPr>
          <a:xfrm>
            <a:off x="1143000" y="2057400"/>
            <a:ext cx="7696200" cy="5577840"/>
          </a:xfrm>
        </p:spPr>
        <p:txBody>
          <a:bodyPr>
            <a:noAutofit/>
          </a:bodyPr>
          <a:lstStyle/>
          <a:p>
            <a:pPr algn="just"/>
            <a:r>
              <a:rPr lang="en-US" sz="2000" dirty="0">
                <a:latin typeface="Cambria" panose="02040503050406030204" pitchFamily="18" charset="0"/>
                <a:ea typeface="Cambria" panose="02040503050406030204" pitchFamily="18" charset="0"/>
              </a:rPr>
              <a:t> Gesture recognition is an emerging topic in today’s technologies. The main focus of this is to recognize the human gestures using mathematical algorithms for human computer interaction. </a:t>
            </a:r>
          </a:p>
          <a:p>
            <a:pPr algn="just"/>
            <a:r>
              <a:rPr lang="en-US" sz="2000" dirty="0">
                <a:latin typeface="Cambria" panose="02040503050406030204" pitchFamily="18" charset="0"/>
                <a:ea typeface="Cambria" panose="02040503050406030204" pitchFamily="18" charset="0"/>
              </a:rPr>
              <a:t>Gesture recognition is one of the essential techniques to build user-friendly interfaces. </a:t>
            </a:r>
          </a:p>
          <a:p>
            <a:pPr algn="just"/>
            <a:r>
              <a:rPr lang="en-US" sz="2000" dirty="0">
                <a:latin typeface="Cambria" panose="02040503050406030204" pitchFamily="18" charset="0"/>
                <a:ea typeface="Cambria" panose="02040503050406030204" pitchFamily="18" charset="0"/>
              </a:rPr>
              <a:t>Usually gestures can be originated from any bodily motion or state, but commonly originate from the face or hand. Gesture recognition enables users to </a:t>
            </a:r>
            <a:r>
              <a:rPr lang="en-US" sz="2000" dirty="0" err="1">
                <a:latin typeface="Cambria" panose="02040503050406030204" pitchFamily="18" charset="0"/>
                <a:ea typeface="Cambria" panose="02040503050406030204" pitchFamily="18" charset="0"/>
              </a:rPr>
              <a:t>recogonize</a:t>
            </a:r>
            <a:r>
              <a:rPr lang="en-US" sz="2000" dirty="0">
                <a:latin typeface="Cambria" panose="02040503050406030204" pitchFamily="18" charset="0"/>
                <a:ea typeface="Cambria" panose="02040503050406030204" pitchFamily="18" charset="0"/>
              </a:rPr>
              <a:t> the action and giving  out the command of the action. </a:t>
            </a:r>
          </a:p>
          <a:p>
            <a:pPr algn="just"/>
            <a:r>
              <a:rPr lang="en-US" sz="2000" dirty="0">
                <a:effectLst/>
                <a:latin typeface="Cambria" panose="02040503050406030204" pitchFamily="18" charset="0"/>
                <a:ea typeface="Cambria" panose="02040503050406030204" pitchFamily="18" charset="0"/>
              </a:rPr>
              <a:t>This project describes how hand gestures are trained to perform actions to detect the signs by the user and reflecting the output by the system.</a:t>
            </a:r>
            <a:endParaRPr lang="en-US" sz="2000" dirty="0">
              <a:latin typeface="Cambria" panose="02040503050406030204" pitchFamily="18" charset="0"/>
              <a:ea typeface="Cambria" panose="020405030504060302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3074" name="Picture 2" descr="H:\Screenshot 2021-03-29 at 3.23.56 PM.png"/>
          <p:cNvPicPr>
            <a:picLocks noChangeAspect="1" noChangeArrowheads="1"/>
          </p:cNvPicPr>
          <p:nvPr/>
        </p:nvPicPr>
        <p:blipFill>
          <a:blip r:embed="rId2"/>
          <a:srcRect/>
          <a:stretch>
            <a:fillRect/>
          </a:stretch>
        </p:blipFill>
        <p:spPr bwMode="auto">
          <a:xfrm>
            <a:off x="-2286000" y="-857250"/>
            <a:ext cx="13716000" cy="8572500"/>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65AC155-5742-4AEE-9DDC-E90190310142}"/>
              </a:ext>
            </a:extLst>
          </p:cNvPr>
          <p:cNvPicPr/>
          <p:nvPr/>
        </p:nvPicPr>
        <p:blipFill>
          <a:blip r:embed="rId2"/>
          <a:srcRect/>
          <a:stretch>
            <a:fillRect/>
          </a:stretch>
        </p:blipFill>
        <p:spPr bwMode="auto">
          <a:xfrm>
            <a:off x="0" y="0"/>
            <a:ext cx="9220200" cy="7239000"/>
          </a:xfrm>
          <a:prstGeom prst="rect">
            <a:avLst/>
          </a:prstGeom>
          <a:noFill/>
          <a:ln w="9525">
            <a:noFill/>
            <a:miter lim="800000"/>
            <a:headEnd/>
            <a:tailEnd/>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03D0EA5-2809-4D55-8607-8E97F02748A6}"/>
              </a:ext>
            </a:extLst>
          </p:cNvPr>
          <p:cNvPicPr/>
          <p:nvPr/>
        </p:nvPicPr>
        <p:blipFill>
          <a:blip r:embed="rId2"/>
          <a:srcRect/>
          <a:stretch>
            <a:fillRect/>
          </a:stretch>
        </p:blipFill>
        <p:spPr bwMode="auto">
          <a:xfrm>
            <a:off x="76200" y="19050"/>
            <a:ext cx="8915400" cy="6991350"/>
          </a:xfrm>
          <a:prstGeom prst="rect">
            <a:avLst/>
          </a:prstGeom>
          <a:noFill/>
          <a:ln w="9525">
            <a:noFill/>
            <a:miter lim="800000"/>
            <a:headEnd/>
            <a:tailEnd/>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F7D7A364-4EB9-4794-96A3-8E1DCCE44E1C}"/>
              </a:ext>
            </a:extLst>
          </p:cNvPr>
          <p:cNvPicPr/>
          <p:nvPr/>
        </p:nvPicPr>
        <p:blipFill>
          <a:blip r:embed="rId2"/>
          <a:srcRect/>
          <a:stretch>
            <a:fillRect/>
          </a:stretch>
        </p:blipFill>
        <p:spPr bwMode="auto">
          <a:xfrm>
            <a:off x="0" y="0"/>
            <a:ext cx="9143999" cy="7696200"/>
          </a:xfrm>
          <a:prstGeom prst="rect">
            <a:avLst/>
          </a:prstGeom>
          <a:noFill/>
          <a:ln w="9525">
            <a:noFill/>
            <a:miter lim="800000"/>
            <a:headEnd/>
            <a:tailEnd/>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a:xfrm>
            <a:off x="1524000" y="1371600"/>
            <a:ext cx="7696200" cy="5638800"/>
          </a:xfrm>
        </p:spPr>
        <p:txBody>
          <a:bodyPr>
            <a:noAutofit/>
          </a:bodyPr>
          <a:lstStyle/>
          <a:p>
            <a:r>
              <a:rPr lang="en-US" sz="2000" dirty="0">
                <a:latin typeface="Cambria" panose="02040503050406030204" pitchFamily="18" charset="0"/>
                <a:ea typeface="Cambria" panose="02040503050406030204" pitchFamily="18" charset="0"/>
              </a:rPr>
              <a:t>The results also showed that the gesture recognition application was quite robust for static images.</a:t>
            </a:r>
          </a:p>
          <a:p>
            <a:r>
              <a:rPr lang="en-US" sz="2000" dirty="0">
                <a:latin typeface="Cambria" panose="02040503050406030204" pitchFamily="18" charset="0"/>
                <a:ea typeface="Cambria" panose="02040503050406030204" pitchFamily="18" charset="0"/>
              </a:rPr>
              <a:t> However, the video version was enormously affected by the amount of illumination, such that is was necessary to check and adjust the HSV values for skin </a:t>
            </a:r>
            <a:r>
              <a:rPr lang="en-US" sz="2000" dirty="0" err="1">
                <a:latin typeface="Cambria" panose="02040503050406030204" pitchFamily="18" charset="0"/>
                <a:ea typeface="Cambria" panose="02040503050406030204" pitchFamily="18" charset="0"/>
              </a:rPr>
              <a:t>colour</a:t>
            </a:r>
            <a:r>
              <a:rPr lang="en-US" sz="2000" dirty="0">
                <a:latin typeface="Cambria" panose="02040503050406030204" pitchFamily="18" charset="0"/>
                <a:ea typeface="Cambria" panose="02040503050406030204" pitchFamily="18" charset="0"/>
              </a:rPr>
              <a:t> when starting the program to get the proper output. </a:t>
            </a:r>
          </a:p>
          <a:p>
            <a:r>
              <a:rPr lang="en-US" sz="2000" dirty="0">
                <a:latin typeface="Cambria" panose="02040503050406030204" pitchFamily="18" charset="0"/>
                <a:ea typeface="Cambria" panose="02040503050406030204" pitchFamily="18" charset="0"/>
              </a:rPr>
              <a:t>Sometimes the adjustment was difficult to do because of the lighting conditions and the amount of objects in the background.</a:t>
            </a:r>
          </a:p>
          <a:p>
            <a:r>
              <a:rPr lang="en-US" sz="2000" dirty="0">
                <a:latin typeface="Cambria" panose="02040503050406030204" pitchFamily="18" charset="0"/>
                <a:ea typeface="Cambria" panose="02040503050406030204" pitchFamily="18" charset="0"/>
              </a:rPr>
              <a:t> The application was very susceptible to noise on the video stream. Slight hand movements could affect gesture recognition. </a:t>
            </a:r>
          </a:p>
          <a:p>
            <a:r>
              <a:rPr lang="en-US" sz="2000" dirty="0">
                <a:latin typeface="Cambria" panose="02040503050406030204" pitchFamily="18" charset="0"/>
                <a:ea typeface="Cambria" panose="02040503050406030204" pitchFamily="18" charset="0"/>
              </a:rPr>
              <a:t>Nevertheless, if the hand is steady enough for long enough; the program outputs the correct command.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6866" y="609601"/>
            <a:ext cx="6798734" cy="1219199"/>
          </a:xfrm>
        </p:spPr>
        <p:txBody>
          <a:bodyPr/>
          <a:lstStyle/>
          <a:p>
            <a:r>
              <a:rPr lang="en-US" b="1" dirty="0"/>
              <a:t>REFERENCES</a:t>
            </a:r>
          </a:p>
        </p:txBody>
      </p:sp>
      <p:sp>
        <p:nvSpPr>
          <p:cNvPr id="3" name="Content Placeholder 2"/>
          <p:cNvSpPr>
            <a:spLocks noGrp="1"/>
          </p:cNvSpPr>
          <p:nvPr>
            <p:ph idx="1"/>
          </p:nvPr>
        </p:nvSpPr>
        <p:spPr>
          <a:xfrm>
            <a:off x="762000" y="1600201"/>
            <a:ext cx="8382000" cy="3886200"/>
          </a:xfrm>
        </p:spPr>
        <p:txBody>
          <a:bodyPr>
            <a:noAutofit/>
          </a:bodyPr>
          <a:lstStyle/>
          <a:p>
            <a:r>
              <a:rPr lang="en-US" sz="1500" dirty="0">
                <a:latin typeface="Cambria" panose="02040503050406030204" pitchFamily="18" charset="0"/>
                <a:ea typeface="Cambria" panose="02040503050406030204" pitchFamily="18" charset="0"/>
              </a:rPr>
              <a:t>1. </a:t>
            </a:r>
            <a:r>
              <a:rPr lang="en-US" sz="1500" dirty="0" err="1">
                <a:latin typeface="Cambria" panose="02040503050406030204" pitchFamily="18" charset="0"/>
                <a:ea typeface="Cambria" panose="02040503050406030204" pitchFamily="18" charset="0"/>
              </a:rPr>
              <a:t>Meenakshi</a:t>
            </a:r>
            <a:r>
              <a:rPr lang="en-US" sz="1500" dirty="0">
                <a:latin typeface="Cambria" panose="02040503050406030204" pitchFamily="18" charset="0"/>
                <a:ea typeface="Cambria" panose="02040503050406030204" pitchFamily="18" charset="0"/>
              </a:rPr>
              <a:t> </a:t>
            </a:r>
            <a:r>
              <a:rPr lang="en-US" sz="1500" dirty="0" err="1">
                <a:latin typeface="Cambria" panose="02040503050406030204" pitchFamily="18" charset="0"/>
                <a:ea typeface="Cambria" panose="02040503050406030204" pitchFamily="18" charset="0"/>
              </a:rPr>
              <a:t>Panwar</a:t>
            </a:r>
            <a:r>
              <a:rPr lang="en-US" sz="1500" dirty="0">
                <a:latin typeface="Cambria" panose="02040503050406030204" pitchFamily="18" charset="0"/>
                <a:ea typeface="Cambria" panose="02040503050406030204" pitchFamily="18" charset="0"/>
              </a:rPr>
              <a:t>, </a:t>
            </a:r>
            <a:r>
              <a:rPr lang="en-US" sz="1500" dirty="0" err="1">
                <a:latin typeface="Cambria" panose="02040503050406030204" pitchFamily="18" charset="0"/>
                <a:ea typeface="Cambria" panose="02040503050406030204" pitchFamily="18" charset="0"/>
              </a:rPr>
              <a:t>Pawan</a:t>
            </a:r>
            <a:r>
              <a:rPr lang="en-US" sz="1500" dirty="0">
                <a:latin typeface="Cambria" panose="02040503050406030204" pitchFamily="18" charset="0"/>
                <a:ea typeface="Cambria" panose="02040503050406030204" pitchFamily="18" charset="0"/>
              </a:rPr>
              <a:t> Singh </a:t>
            </a:r>
            <a:r>
              <a:rPr lang="en-US" sz="1500" dirty="0" err="1">
                <a:latin typeface="Cambria" panose="02040503050406030204" pitchFamily="18" charset="0"/>
                <a:ea typeface="Cambria" panose="02040503050406030204" pitchFamily="18" charset="0"/>
              </a:rPr>
              <a:t>Mehra</a:t>
            </a:r>
            <a:r>
              <a:rPr lang="en-US" sz="1500" dirty="0">
                <a:latin typeface="Cambria" panose="02040503050406030204" pitchFamily="18" charset="0"/>
                <a:ea typeface="Cambria" panose="02040503050406030204" pitchFamily="18" charset="0"/>
              </a:rPr>
              <a:t>, Hand Gesture Recognition for Human Computer Interaction, International Conference on Image Information Processing India (2011).</a:t>
            </a:r>
          </a:p>
          <a:p>
            <a:r>
              <a:rPr lang="en-US" sz="1500" dirty="0">
                <a:latin typeface="Cambria" panose="02040503050406030204" pitchFamily="18" charset="0"/>
                <a:ea typeface="Cambria" panose="02040503050406030204" pitchFamily="18" charset="0"/>
              </a:rPr>
              <a:t> 2. </a:t>
            </a:r>
            <a:r>
              <a:rPr lang="en-US" sz="1500" dirty="0" err="1">
                <a:latin typeface="Cambria" panose="02040503050406030204" pitchFamily="18" charset="0"/>
                <a:ea typeface="Cambria" panose="02040503050406030204" pitchFamily="18" charset="0"/>
              </a:rPr>
              <a:t>Rafiqul</a:t>
            </a:r>
            <a:r>
              <a:rPr lang="en-US" sz="1500" dirty="0">
                <a:latin typeface="Cambria" panose="02040503050406030204" pitchFamily="18" charset="0"/>
                <a:ea typeface="Cambria" panose="02040503050406030204" pitchFamily="18" charset="0"/>
              </a:rPr>
              <a:t> </a:t>
            </a:r>
            <a:r>
              <a:rPr lang="en-US" sz="1500" dirty="0" err="1">
                <a:latin typeface="Cambria" panose="02040503050406030204" pitchFamily="18" charset="0"/>
                <a:ea typeface="Cambria" panose="02040503050406030204" pitchFamily="18" charset="0"/>
              </a:rPr>
              <a:t>Zaman</a:t>
            </a:r>
            <a:r>
              <a:rPr lang="en-US" sz="1500" dirty="0">
                <a:latin typeface="Cambria" panose="02040503050406030204" pitchFamily="18" charset="0"/>
                <a:ea typeface="Cambria" panose="02040503050406030204" pitchFamily="18" charset="0"/>
              </a:rPr>
              <a:t> Khan and </a:t>
            </a:r>
            <a:r>
              <a:rPr lang="en-US" sz="1500" dirty="0" err="1">
                <a:latin typeface="Cambria" panose="02040503050406030204" pitchFamily="18" charset="0"/>
                <a:ea typeface="Cambria" panose="02040503050406030204" pitchFamily="18" charset="0"/>
              </a:rPr>
              <a:t>Noor</a:t>
            </a:r>
            <a:r>
              <a:rPr lang="en-US" sz="1500" dirty="0">
                <a:latin typeface="Cambria" panose="02040503050406030204" pitchFamily="18" charset="0"/>
                <a:ea typeface="Cambria" panose="02040503050406030204" pitchFamily="18" charset="0"/>
              </a:rPr>
              <a:t> </a:t>
            </a:r>
            <a:r>
              <a:rPr lang="en-US" sz="1500" dirty="0" err="1">
                <a:latin typeface="Cambria" panose="02040503050406030204" pitchFamily="18" charset="0"/>
                <a:ea typeface="Cambria" panose="02040503050406030204" pitchFamily="18" charset="0"/>
              </a:rPr>
              <a:t>Adnan</a:t>
            </a:r>
            <a:r>
              <a:rPr lang="en-US" sz="1500" dirty="0">
                <a:latin typeface="Cambria" panose="02040503050406030204" pitchFamily="18" charset="0"/>
                <a:ea typeface="Cambria" panose="02040503050406030204" pitchFamily="18" charset="0"/>
              </a:rPr>
              <a:t> </a:t>
            </a:r>
            <a:r>
              <a:rPr lang="en-US" sz="1500" dirty="0" err="1">
                <a:latin typeface="Cambria" panose="02040503050406030204" pitchFamily="18" charset="0"/>
                <a:ea typeface="Cambria" panose="02040503050406030204" pitchFamily="18" charset="0"/>
              </a:rPr>
              <a:t>Ibraheem</a:t>
            </a:r>
            <a:r>
              <a:rPr lang="en-US" sz="1500" dirty="0">
                <a:latin typeface="Cambria" panose="02040503050406030204" pitchFamily="18" charset="0"/>
                <a:ea typeface="Cambria" panose="02040503050406030204" pitchFamily="18" charset="0"/>
              </a:rPr>
              <a:t>, </a:t>
            </a:r>
            <a:r>
              <a:rPr lang="en-US" sz="1500" dirty="0" err="1">
                <a:latin typeface="Cambria" panose="02040503050406030204" pitchFamily="18" charset="0"/>
                <a:ea typeface="Cambria" panose="02040503050406030204" pitchFamily="18" charset="0"/>
              </a:rPr>
              <a:t>Comparitive</a:t>
            </a:r>
            <a:r>
              <a:rPr lang="en-US" sz="1500" dirty="0">
                <a:latin typeface="Cambria" panose="02040503050406030204" pitchFamily="18" charset="0"/>
                <a:ea typeface="Cambria" panose="02040503050406030204" pitchFamily="18" charset="0"/>
              </a:rPr>
              <a:t> Study of Hand Gesture Recognition System, AIRCC Digital Library – 2012. </a:t>
            </a:r>
          </a:p>
          <a:p>
            <a:r>
              <a:rPr lang="en-US" sz="1500" dirty="0">
                <a:latin typeface="Cambria" panose="02040503050406030204" pitchFamily="18" charset="0"/>
                <a:ea typeface="Cambria" panose="02040503050406030204" pitchFamily="18" charset="0"/>
              </a:rPr>
              <a:t>3. </a:t>
            </a:r>
            <a:r>
              <a:rPr lang="en-US" sz="1500" dirty="0" err="1">
                <a:latin typeface="Cambria" panose="02040503050406030204" pitchFamily="18" charset="0"/>
                <a:ea typeface="Cambria" panose="02040503050406030204" pitchFamily="18" charset="0"/>
              </a:rPr>
              <a:t>Arpita</a:t>
            </a:r>
            <a:r>
              <a:rPr lang="en-US" sz="1500" dirty="0">
                <a:latin typeface="Cambria" panose="02040503050406030204" pitchFamily="18" charset="0"/>
                <a:ea typeface="Cambria" panose="02040503050406030204" pitchFamily="18" charset="0"/>
              </a:rPr>
              <a:t> Ray </a:t>
            </a:r>
            <a:r>
              <a:rPr lang="en-US" sz="1500" dirty="0" err="1">
                <a:latin typeface="Cambria" panose="02040503050406030204" pitchFamily="18" charset="0"/>
                <a:ea typeface="Cambria" panose="02040503050406030204" pitchFamily="18" charset="0"/>
              </a:rPr>
              <a:t>Sarkar</a:t>
            </a:r>
            <a:r>
              <a:rPr lang="en-US" sz="1500" dirty="0">
                <a:latin typeface="Cambria" panose="02040503050406030204" pitchFamily="18" charset="0"/>
                <a:ea typeface="Cambria" panose="02040503050406030204" pitchFamily="18" charset="0"/>
              </a:rPr>
              <a:t>, G. </a:t>
            </a:r>
            <a:r>
              <a:rPr lang="en-US" sz="1500" dirty="0" err="1">
                <a:latin typeface="Cambria" panose="02040503050406030204" pitchFamily="18" charset="0"/>
                <a:ea typeface="Cambria" panose="02040503050406030204" pitchFamily="18" charset="0"/>
              </a:rPr>
              <a:t>Sanyal</a:t>
            </a:r>
            <a:r>
              <a:rPr lang="en-US" sz="1500" dirty="0">
                <a:latin typeface="Cambria" panose="02040503050406030204" pitchFamily="18" charset="0"/>
                <a:ea typeface="Cambria" panose="02040503050406030204" pitchFamily="18" charset="0"/>
              </a:rPr>
              <a:t>, S. </a:t>
            </a:r>
            <a:r>
              <a:rPr lang="en-US" sz="1500" dirty="0" err="1">
                <a:latin typeface="Cambria" panose="02040503050406030204" pitchFamily="18" charset="0"/>
                <a:ea typeface="Cambria" panose="02040503050406030204" pitchFamily="18" charset="0"/>
              </a:rPr>
              <a:t>Majumder</a:t>
            </a:r>
            <a:r>
              <a:rPr lang="en-US" sz="1500" dirty="0">
                <a:latin typeface="Cambria" panose="02040503050406030204" pitchFamily="18" charset="0"/>
                <a:ea typeface="Cambria" panose="02040503050406030204" pitchFamily="18" charset="0"/>
              </a:rPr>
              <a:t>, Hand Gesture Recognition Systems: A Survey, International Journal of Computer Applications Volume 71– No.15, May 2013. </a:t>
            </a:r>
          </a:p>
          <a:p>
            <a:r>
              <a:rPr lang="en-US" sz="1500" dirty="0">
                <a:latin typeface="Cambria" panose="02040503050406030204" pitchFamily="18" charset="0"/>
                <a:ea typeface="Cambria" panose="02040503050406030204" pitchFamily="18" charset="0"/>
              </a:rPr>
              <a:t>4. </a:t>
            </a:r>
            <a:r>
              <a:rPr lang="en-US" sz="1500" dirty="0" err="1">
                <a:latin typeface="Cambria" panose="02040503050406030204" pitchFamily="18" charset="0"/>
                <a:ea typeface="Cambria" panose="02040503050406030204" pitchFamily="18" charset="0"/>
              </a:rPr>
              <a:t>Manjunath</a:t>
            </a:r>
            <a:r>
              <a:rPr lang="en-US" sz="1500" dirty="0">
                <a:latin typeface="Cambria" panose="02040503050406030204" pitchFamily="18" charset="0"/>
                <a:ea typeface="Cambria" panose="02040503050406030204" pitchFamily="18" charset="0"/>
              </a:rPr>
              <a:t> A E, </a:t>
            </a:r>
            <a:r>
              <a:rPr lang="en-US" sz="1500" dirty="0" err="1">
                <a:latin typeface="Cambria" panose="02040503050406030204" pitchFamily="18" charset="0"/>
                <a:ea typeface="Cambria" panose="02040503050406030204" pitchFamily="18" charset="0"/>
              </a:rPr>
              <a:t>Vijaya</a:t>
            </a:r>
            <a:r>
              <a:rPr lang="en-US" sz="1500" dirty="0">
                <a:latin typeface="Cambria" panose="02040503050406030204" pitchFamily="18" charset="0"/>
                <a:ea typeface="Cambria" panose="02040503050406030204" pitchFamily="18" charset="0"/>
              </a:rPr>
              <a:t> Kumar B P, Rajesh H, Comparative Study of Hand Gesture Recognition Algorithms, International Journal of Research in Computer and Communication Technology, </a:t>
            </a:r>
            <a:r>
              <a:rPr lang="en-US" sz="1500" dirty="0" err="1">
                <a:latin typeface="Cambria" panose="02040503050406030204" pitchFamily="18" charset="0"/>
                <a:ea typeface="Cambria" panose="02040503050406030204" pitchFamily="18" charset="0"/>
              </a:rPr>
              <a:t>Vol</a:t>
            </a:r>
            <a:r>
              <a:rPr lang="en-US" sz="1500" dirty="0">
                <a:latin typeface="Cambria" panose="02040503050406030204" pitchFamily="18" charset="0"/>
                <a:ea typeface="Cambria" panose="02040503050406030204" pitchFamily="18" charset="0"/>
              </a:rPr>
              <a:t> 3, Issue 4, April- 2014.</a:t>
            </a:r>
          </a:p>
          <a:p>
            <a:r>
              <a:rPr lang="en-US" sz="1500" dirty="0">
                <a:latin typeface="Cambria" panose="02040503050406030204" pitchFamily="18" charset="0"/>
                <a:ea typeface="Cambria" panose="02040503050406030204" pitchFamily="18" charset="0"/>
              </a:rPr>
              <a:t> 5. </a:t>
            </a:r>
            <a:r>
              <a:rPr lang="en-US" sz="1500" dirty="0" err="1">
                <a:latin typeface="Cambria" panose="02040503050406030204" pitchFamily="18" charset="0"/>
                <a:ea typeface="Cambria" panose="02040503050406030204" pitchFamily="18" charset="0"/>
              </a:rPr>
              <a:t>Dnyanada</a:t>
            </a:r>
            <a:r>
              <a:rPr lang="en-US" sz="1500" dirty="0">
                <a:latin typeface="Cambria" panose="02040503050406030204" pitchFamily="18" charset="0"/>
                <a:ea typeface="Cambria" panose="02040503050406030204" pitchFamily="18" charset="0"/>
              </a:rPr>
              <a:t> R </a:t>
            </a:r>
            <a:r>
              <a:rPr lang="en-US" sz="1500" dirty="0" err="1">
                <a:latin typeface="Cambria" panose="02040503050406030204" pitchFamily="18" charset="0"/>
                <a:ea typeface="Cambria" panose="02040503050406030204" pitchFamily="18" charset="0"/>
              </a:rPr>
              <a:t>Jadhav</a:t>
            </a:r>
            <a:r>
              <a:rPr lang="en-US" sz="1500" dirty="0">
                <a:latin typeface="Cambria" panose="02040503050406030204" pitchFamily="18" charset="0"/>
                <a:ea typeface="Cambria" panose="02040503050406030204" pitchFamily="18" charset="0"/>
              </a:rPr>
              <a:t>, L. M. R. J Lobo, Navigation of PowerPoint Using Hand Gestures, International Journal of Science and Research (IJSR) 2015. 6. </a:t>
            </a:r>
            <a:r>
              <a:rPr lang="en-US" sz="1500" dirty="0" err="1">
                <a:latin typeface="Cambria" panose="02040503050406030204" pitchFamily="18" charset="0"/>
                <a:ea typeface="Cambria" panose="02040503050406030204" pitchFamily="18" charset="0"/>
              </a:rPr>
              <a:t>Ruchi</a:t>
            </a:r>
            <a:r>
              <a:rPr lang="en-US" sz="1500" dirty="0">
                <a:latin typeface="Cambria" panose="02040503050406030204" pitchFamily="18" charset="0"/>
                <a:ea typeface="Cambria" panose="02040503050406030204" pitchFamily="18" charset="0"/>
              </a:rPr>
              <a:t> Manish </a:t>
            </a:r>
            <a:r>
              <a:rPr lang="en-US" sz="1500" dirty="0" err="1">
                <a:latin typeface="Cambria" panose="02040503050406030204" pitchFamily="18" charset="0"/>
                <a:ea typeface="Cambria" panose="02040503050406030204" pitchFamily="18" charset="0"/>
              </a:rPr>
              <a:t>Gurav</a:t>
            </a:r>
            <a:r>
              <a:rPr lang="en-US" sz="1500" dirty="0">
                <a:latin typeface="Cambria" panose="02040503050406030204" pitchFamily="18" charset="0"/>
                <a:ea typeface="Cambria" panose="02040503050406030204" pitchFamily="18" charset="0"/>
              </a:rPr>
              <a:t>, </a:t>
            </a:r>
            <a:r>
              <a:rPr lang="en-US" sz="1500" dirty="0" err="1">
                <a:latin typeface="Cambria" panose="02040503050406030204" pitchFamily="18" charset="0"/>
                <a:ea typeface="Cambria" panose="02040503050406030204" pitchFamily="18" charset="0"/>
              </a:rPr>
              <a:t>Premanand</a:t>
            </a:r>
            <a:r>
              <a:rPr lang="en-US" sz="1500" dirty="0">
                <a:latin typeface="Cambria" panose="02040503050406030204" pitchFamily="18" charset="0"/>
                <a:ea typeface="Cambria" panose="02040503050406030204" pitchFamily="18" charset="0"/>
              </a:rPr>
              <a:t> K. </a:t>
            </a:r>
            <a:r>
              <a:rPr lang="en-US" sz="1500" dirty="0" err="1">
                <a:latin typeface="Cambria" panose="02040503050406030204" pitchFamily="18" charset="0"/>
                <a:ea typeface="Cambria" panose="02040503050406030204" pitchFamily="18" charset="0"/>
              </a:rPr>
              <a:t>Kadbe</a:t>
            </a:r>
            <a:r>
              <a:rPr lang="en-US" sz="1500" dirty="0">
                <a:latin typeface="Cambria" panose="02040503050406030204" pitchFamily="18" charset="0"/>
                <a:ea typeface="Cambria" panose="02040503050406030204" pitchFamily="18" charset="0"/>
              </a:rPr>
              <a:t>, Real time finger tracking and contour detection for gesture recognition using </a:t>
            </a:r>
            <a:r>
              <a:rPr lang="en-US" sz="1500" dirty="0" err="1">
                <a:latin typeface="Cambria" panose="02040503050406030204" pitchFamily="18" charset="0"/>
                <a:ea typeface="Cambria" panose="02040503050406030204" pitchFamily="18" charset="0"/>
              </a:rPr>
              <a:t>OpenCV</a:t>
            </a:r>
            <a:r>
              <a:rPr lang="en-US" sz="1500" dirty="0">
                <a:latin typeface="Cambria" panose="02040503050406030204" pitchFamily="18" charset="0"/>
                <a:ea typeface="Cambria" panose="02040503050406030204" pitchFamily="18" charset="0"/>
              </a:rPr>
              <a:t>, IEEE Conference May 2015, </a:t>
            </a:r>
            <a:r>
              <a:rPr lang="en-US" sz="1500" dirty="0" err="1">
                <a:latin typeface="Cambria" panose="02040503050406030204" pitchFamily="18" charset="0"/>
                <a:ea typeface="Cambria" panose="02040503050406030204" pitchFamily="18" charset="0"/>
              </a:rPr>
              <a:t>Pune</a:t>
            </a:r>
            <a:r>
              <a:rPr lang="en-US" sz="1500" dirty="0">
                <a:latin typeface="Cambria" panose="02040503050406030204" pitchFamily="18" charset="0"/>
                <a:ea typeface="Cambria" panose="02040503050406030204" pitchFamily="18" charset="0"/>
              </a:rPr>
              <a:t> India. </a:t>
            </a:r>
          </a:p>
          <a:p>
            <a:r>
              <a:rPr lang="en-US" sz="1500" dirty="0">
                <a:latin typeface="Cambria" panose="02040503050406030204" pitchFamily="18" charset="0"/>
                <a:ea typeface="Cambria" panose="02040503050406030204" pitchFamily="18" charset="0"/>
              </a:rPr>
              <a:t>7. Pei </a:t>
            </a:r>
            <a:r>
              <a:rPr lang="en-US" sz="1500" dirty="0" err="1">
                <a:latin typeface="Cambria" panose="02040503050406030204" pitchFamily="18" charset="0"/>
                <a:ea typeface="Cambria" panose="02040503050406030204" pitchFamily="18" charset="0"/>
              </a:rPr>
              <a:t>Xu</a:t>
            </a:r>
            <a:r>
              <a:rPr lang="en-US" sz="1500" dirty="0">
                <a:latin typeface="Cambria" panose="02040503050406030204" pitchFamily="18" charset="0"/>
                <a:ea typeface="Cambria" panose="02040503050406030204" pitchFamily="18" charset="0"/>
              </a:rPr>
              <a:t>, Department of Electrical and Computer Engineering, University of Minnesota, A Real-time Hand Gesture Recognition and Human-Computer Interaction System, Research Paper April 2017. </a:t>
            </a:r>
          </a:p>
          <a:p>
            <a:r>
              <a:rPr lang="en-US" sz="1500" dirty="0">
                <a:latin typeface="Cambria" panose="02040503050406030204" pitchFamily="18" charset="0"/>
                <a:ea typeface="Cambria" panose="02040503050406030204" pitchFamily="18" charset="0"/>
              </a:rPr>
              <a:t>8. </a:t>
            </a:r>
            <a:r>
              <a:rPr lang="en-US" sz="1500" dirty="0" err="1">
                <a:latin typeface="Cambria" panose="02040503050406030204" pitchFamily="18" charset="0"/>
                <a:ea typeface="Cambria" panose="02040503050406030204" pitchFamily="18" charset="0"/>
              </a:rPr>
              <a:t>P.Suganya</a:t>
            </a:r>
            <a:r>
              <a:rPr lang="en-US" sz="1500" dirty="0">
                <a:latin typeface="Cambria" panose="02040503050406030204" pitchFamily="18" charset="0"/>
                <a:ea typeface="Cambria" panose="02040503050406030204" pitchFamily="18" charset="0"/>
              </a:rPr>
              <a:t>, </a:t>
            </a:r>
            <a:r>
              <a:rPr lang="en-US" sz="1500" dirty="0" err="1">
                <a:latin typeface="Cambria" panose="02040503050406030204" pitchFamily="18" charset="0"/>
                <a:ea typeface="Cambria" panose="02040503050406030204" pitchFamily="18" charset="0"/>
              </a:rPr>
              <a:t>R.Sathya</a:t>
            </a:r>
            <a:r>
              <a:rPr lang="en-US" sz="1500" dirty="0">
                <a:latin typeface="Cambria" panose="02040503050406030204" pitchFamily="18" charset="0"/>
                <a:ea typeface="Cambria" panose="02040503050406030204" pitchFamily="18" charset="0"/>
              </a:rPr>
              <a:t>, </a:t>
            </a:r>
            <a:r>
              <a:rPr lang="en-US" sz="1500" dirty="0" err="1">
                <a:latin typeface="Cambria" panose="02040503050406030204" pitchFamily="18" charset="0"/>
                <a:ea typeface="Cambria" panose="02040503050406030204" pitchFamily="18" charset="0"/>
              </a:rPr>
              <a:t>K.Vijayalakshmi</a:t>
            </a:r>
            <a:r>
              <a:rPr lang="en-US" sz="1500" dirty="0">
                <a:latin typeface="Cambria" panose="02040503050406030204" pitchFamily="18" charset="0"/>
                <a:ea typeface="Cambria" panose="02040503050406030204" pitchFamily="18" charset="0"/>
              </a:rPr>
              <a:t> , Detection and Recognition of Gestures To Control The System Applications by Neural Networks, International Journal of Pure and Applied Mathematics 2018.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4AEE3-061C-4A48-8FC0-EFC2BB30DC43}"/>
              </a:ext>
            </a:extLst>
          </p:cNvPr>
          <p:cNvSpPr>
            <a:spLocks noGrp="1"/>
          </p:cNvSpPr>
          <p:nvPr>
            <p:ph type="title"/>
          </p:nvPr>
        </p:nvSpPr>
        <p:spPr/>
        <p:txBody>
          <a:bodyPr/>
          <a:lstStyle/>
          <a:p>
            <a:r>
              <a:rPr lang="en-IN" b="1" dirty="0"/>
              <a:t>LITERATURE SURVEY</a:t>
            </a:r>
          </a:p>
        </p:txBody>
      </p:sp>
      <p:sp>
        <p:nvSpPr>
          <p:cNvPr id="3" name="Content Placeholder 2">
            <a:extLst>
              <a:ext uri="{FF2B5EF4-FFF2-40B4-BE49-F238E27FC236}">
                <a16:creationId xmlns:a16="http://schemas.microsoft.com/office/drawing/2014/main" id="{FD891283-6E89-4963-8353-0F21B34BF889}"/>
              </a:ext>
            </a:extLst>
          </p:cNvPr>
          <p:cNvSpPr>
            <a:spLocks noGrp="1"/>
          </p:cNvSpPr>
          <p:nvPr>
            <p:ph idx="1"/>
          </p:nvPr>
        </p:nvSpPr>
        <p:spPr/>
        <p:txBody>
          <a:bodyPr>
            <a:normAutofit/>
          </a:bodyPr>
          <a:lstStyle/>
          <a:p>
            <a:r>
              <a:rPr lang="en-US" sz="2000" dirty="0">
                <a:effectLst/>
                <a:latin typeface="Cambria" panose="02040503050406030204" pitchFamily="18" charset="0"/>
                <a:ea typeface="Cambria" panose="02040503050406030204" pitchFamily="18" charset="0"/>
              </a:rPr>
              <a:t>Hand Gesture Recognition for Human Computer Interaction, International Conference on Image Information Processing India</a:t>
            </a:r>
            <a:endParaRPr lang="en-IN" sz="2000" dirty="0">
              <a:effectLst/>
              <a:latin typeface="Cambria" panose="02040503050406030204" pitchFamily="18" charset="0"/>
              <a:ea typeface="Cambria" panose="02040503050406030204" pitchFamily="18" charset="0"/>
            </a:endParaRPr>
          </a:p>
          <a:p>
            <a:r>
              <a:rPr lang="en-US" sz="2000" dirty="0">
                <a:effectLst/>
                <a:latin typeface="Cambria" panose="02040503050406030204" pitchFamily="18" charset="0"/>
                <a:ea typeface="Cambria" panose="02040503050406030204" pitchFamily="18" charset="0"/>
              </a:rPr>
              <a:t>Hand Gesture Recognition Systems: A Survey, International Journal of Computer Applications Volume 71– No.15, May 2013.</a:t>
            </a:r>
            <a:endParaRPr lang="en-IN" sz="2000" dirty="0">
              <a:latin typeface="Cambria" panose="02040503050406030204" pitchFamily="18" charset="0"/>
              <a:ea typeface="Cambria" panose="02040503050406030204" pitchFamily="18" charset="0"/>
            </a:endParaRPr>
          </a:p>
          <a:p>
            <a:r>
              <a:rPr lang="en-US" sz="2000" dirty="0">
                <a:effectLst/>
                <a:latin typeface="Cambria" panose="02040503050406030204" pitchFamily="18" charset="0"/>
                <a:ea typeface="Cambria" panose="02040503050406030204" pitchFamily="18" charset="0"/>
              </a:rPr>
              <a:t>Comparative Study of Hand Gesture Recognition Algorithms, International Journal of Research in Computer and Communication Technology, Volume3, Issue 4, April- 2014.</a:t>
            </a:r>
            <a:endParaRPr lang="en-IN" sz="2000" dirty="0">
              <a:effectLst/>
              <a:latin typeface="Cambria" panose="02040503050406030204" pitchFamily="18" charset="0"/>
              <a:ea typeface="Cambria" panose="02040503050406030204" pitchFamily="18" charset="0"/>
            </a:endParaRPr>
          </a:p>
          <a:p>
            <a:endParaRPr lang="en-IN"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628115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93718-27B1-4ED4-8EB2-8145F4FDE447}"/>
              </a:ext>
            </a:extLst>
          </p:cNvPr>
          <p:cNvSpPr>
            <a:spLocks noGrp="1"/>
          </p:cNvSpPr>
          <p:nvPr>
            <p:ph type="title"/>
          </p:nvPr>
        </p:nvSpPr>
        <p:spPr/>
        <p:txBody>
          <a:bodyPr/>
          <a:lstStyle/>
          <a:p>
            <a:r>
              <a:rPr lang="en-IN" b="1" dirty="0"/>
              <a:t>PROBLEM STATEMENT</a:t>
            </a:r>
          </a:p>
        </p:txBody>
      </p:sp>
      <p:sp>
        <p:nvSpPr>
          <p:cNvPr id="3" name="Content Placeholder 2">
            <a:extLst>
              <a:ext uri="{FF2B5EF4-FFF2-40B4-BE49-F238E27FC236}">
                <a16:creationId xmlns:a16="http://schemas.microsoft.com/office/drawing/2014/main" id="{B95BEDFA-2E5C-4D8F-8494-8BC45F3F2BF4}"/>
              </a:ext>
            </a:extLst>
          </p:cNvPr>
          <p:cNvSpPr>
            <a:spLocks noGrp="1"/>
          </p:cNvSpPr>
          <p:nvPr>
            <p:ph idx="1"/>
          </p:nvPr>
        </p:nvSpPr>
        <p:spPr>
          <a:xfrm>
            <a:off x="1447800" y="1676400"/>
            <a:ext cx="7467600" cy="5334000"/>
          </a:xfrm>
        </p:spPr>
        <p:txBody>
          <a:bodyPr>
            <a:normAutofit/>
          </a:bodyPr>
          <a:lstStyle/>
          <a:p>
            <a:r>
              <a:rPr lang="en-US" sz="2000" dirty="0">
                <a:effectLst/>
                <a:latin typeface="Cambria" panose="02040503050406030204" pitchFamily="18" charset="0"/>
                <a:ea typeface="Cambria" panose="02040503050406030204" pitchFamily="18" charset="0"/>
              </a:rPr>
              <a:t>In this project, with the help of CNN, we are going to calculate the command that we are inputting to the system by sign gestures and the gestures will reflect. </a:t>
            </a:r>
          </a:p>
          <a:p>
            <a:r>
              <a:rPr lang="en-US" sz="2000" dirty="0">
                <a:effectLst/>
                <a:latin typeface="Cambria" panose="02040503050406030204" pitchFamily="18" charset="0"/>
                <a:ea typeface="Cambria" panose="02040503050406030204" pitchFamily="18" charset="0"/>
              </a:rPr>
              <a:t>The probable command which the user is trying to reflect is shown in the output bar.</a:t>
            </a:r>
          </a:p>
          <a:p>
            <a:r>
              <a:rPr lang="en-US" sz="2000" dirty="0">
                <a:effectLst/>
                <a:latin typeface="Cambria" panose="02040503050406030204" pitchFamily="18" charset="0"/>
                <a:ea typeface="Cambria" panose="02040503050406030204" pitchFamily="18" charset="0"/>
              </a:rPr>
              <a:t> With the sign language user is showing, the computer recognizes the input and the command which the user is intended is shown as an output.</a:t>
            </a:r>
          </a:p>
          <a:p>
            <a:r>
              <a:rPr lang="en-US" sz="2000" dirty="0">
                <a:effectLst/>
                <a:latin typeface="Cambria" panose="02040503050406030204" pitchFamily="18" charset="0"/>
                <a:ea typeface="Cambria" panose="02040503050406030204" pitchFamily="18" charset="0"/>
              </a:rPr>
              <a:t>This can help to interact people as a medium who are want to communicate with people who are communicating with people who knew the gestures of American Sign Language and the people who aren’t with the help of our Web UI.</a:t>
            </a:r>
            <a:endParaRPr lang="en-IN" sz="2000" dirty="0">
              <a:effectLst/>
              <a:latin typeface="Cambria" panose="02040503050406030204" pitchFamily="18" charset="0"/>
              <a:ea typeface="Cambria" panose="02040503050406030204" pitchFamily="18" charset="0"/>
            </a:endParaRPr>
          </a:p>
          <a:p>
            <a:endParaRPr lang="en-IN" sz="20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857980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34532" y="1066800"/>
            <a:ext cx="6798734" cy="1303867"/>
          </a:xfrm>
        </p:spPr>
        <p:txBody>
          <a:bodyPr/>
          <a:lstStyle/>
          <a:p>
            <a:r>
              <a:rPr lang="en-US" b="1" dirty="0"/>
              <a:t>Technology Stack</a:t>
            </a:r>
          </a:p>
        </p:txBody>
      </p:sp>
      <p:sp>
        <p:nvSpPr>
          <p:cNvPr id="3" name="Content Placeholder 2"/>
          <p:cNvSpPr>
            <a:spLocks noGrp="1"/>
          </p:cNvSpPr>
          <p:nvPr>
            <p:ph idx="1"/>
          </p:nvPr>
        </p:nvSpPr>
        <p:spPr>
          <a:xfrm>
            <a:off x="1066800" y="1981200"/>
            <a:ext cx="7924800" cy="4572000"/>
          </a:xfrm>
        </p:spPr>
        <p:txBody>
          <a:bodyPr>
            <a:normAutofit/>
          </a:bodyPr>
          <a:lstStyle/>
          <a:p>
            <a:pPr algn="just"/>
            <a:r>
              <a:rPr lang="en-US" sz="2000" dirty="0">
                <a:latin typeface="Cambria" panose="02040503050406030204" pitchFamily="18" charset="0"/>
                <a:ea typeface="Cambria" panose="02040503050406030204" pitchFamily="18" charset="0"/>
              </a:rPr>
              <a:t>The requirements for hand detection involve the input image from the webcam. The image should be fetched with a speed of 20 frames per second. Distance should also be maintained between the hand and the camera. </a:t>
            </a:r>
          </a:p>
          <a:p>
            <a:pPr algn="just"/>
            <a:r>
              <a:rPr lang="en-US" sz="2000" dirty="0">
                <a:latin typeface="Cambria" panose="02040503050406030204" pitchFamily="18" charset="0"/>
                <a:ea typeface="Cambria" panose="02040503050406030204" pitchFamily="18" charset="0"/>
              </a:rPr>
              <a:t>Approximate distance that should be between hand the camera is around 30 to 100 cm. The video input is stored frame by frame into a matrix after preprocessing.  </a:t>
            </a:r>
          </a:p>
          <a:p>
            <a:pPr algn="just"/>
            <a:r>
              <a:rPr lang="en-US" sz="2000" dirty="0">
                <a:latin typeface="Cambria" panose="02040503050406030204" pitchFamily="18" charset="0"/>
                <a:ea typeface="Cambria" panose="02040503050406030204" pitchFamily="18" charset="0"/>
              </a:rPr>
              <a:t>This step involves:    Gesture Recognition: The number of fingers present in the hand gesture is determined by making use of defect points present in the gesture. The resultant gesture obtained is fed through a 3Dimensional Convolutional Neural Network consecutively to recognize the current gesture. </a:t>
            </a:r>
          </a:p>
          <a:p>
            <a:pPr algn="just"/>
            <a:endParaRPr lang="en-US" sz="2000" dirty="0">
              <a:latin typeface="Cambria" panose="02040503050406030204" pitchFamily="18" charset="0"/>
              <a:ea typeface="Cambria" panose="020405030504060302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C7E38-2BCE-4D2A-B27E-F110D4EB7BBF}"/>
              </a:ext>
            </a:extLst>
          </p:cNvPr>
          <p:cNvSpPr>
            <a:spLocks noGrp="1"/>
          </p:cNvSpPr>
          <p:nvPr>
            <p:ph type="title"/>
          </p:nvPr>
        </p:nvSpPr>
        <p:spPr>
          <a:xfrm>
            <a:off x="1944150" y="305705"/>
            <a:ext cx="6589199" cy="1280890"/>
          </a:xfrm>
        </p:spPr>
        <p:txBody>
          <a:bodyPr/>
          <a:lstStyle/>
          <a:p>
            <a:r>
              <a:rPr lang="en-IN" b="1" dirty="0"/>
              <a:t>System Architecture</a:t>
            </a:r>
          </a:p>
        </p:txBody>
      </p:sp>
      <p:pic>
        <p:nvPicPr>
          <p:cNvPr id="4" name="Content Placeholder 3">
            <a:extLst>
              <a:ext uri="{FF2B5EF4-FFF2-40B4-BE49-F238E27FC236}">
                <a16:creationId xmlns:a16="http://schemas.microsoft.com/office/drawing/2014/main" id="{16ACC84B-5A39-4001-98BD-AFFA01DC86F7}"/>
              </a:ext>
            </a:extLst>
          </p:cNvPr>
          <p:cNvPicPr>
            <a:picLocks noGrp="1"/>
          </p:cNvPicPr>
          <p:nvPr>
            <p:ph idx="1"/>
          </p:nvPr>
        </p:nvPicPr>
        <p:blipFill>
          <a:blip r:embed="rId2"/>
          <a:stretch>
            <a:fillRect/>
          </a:stretch>
        </p:blipFill>
        <p:spPr bwMode="auto">
          <a:xfrm>
            <a:off x="3481600" y="2133600"/>
            <a:ext cx="3514300" cy="3778250"/>
          </a:xfrm>
          <a:prstGeom prst="rect">
            <a:avLst/>
          </a:prstGeom>
          <a:noFill/>
          <a:ln w="9525">
            <a:noFill/>
            <a:miter lim="800000"/>
            <a:headEnd/>
            <a:tailEnd/>
          </a:ln>
        </p:spPr>
      </p:pic>
    </p:spTree>
    <p:extLst>
      <p:ext uri="{BB962C8B-B14F-4D97-AF65-F5344CB8AC3E}">
        <p14:creationId xmlns:p14="http://schemas.microsoft.com/office/powerpoint/2010/main" val="1407422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60A4BA-B627-4719-B1CB-3535715BBF96}"/>
              </a:ext>
            </a:extLst>
          </p:cNvPr>
          <p:cNvPicPr/>
          <p:nvPr/>
        </p:nvPicPr>
        <p:blipFill>
          <a:blip r:embed="rId2"/>
          <a:srcRect/>
          <a:stretch>
            <a:fillRect/>
          </a:stretch>
        </p:blipFill>
        <p:spPr bwMode="auto">
          <a:xfrm>
            <a:off x="3048000" y="1295400"/>
            <a:ext cx="3471863" cy="5248275"/>
          </a:xfrm>
          <a:prstGeom prst="rect">
            <a:avLst/>
          </a:prstGeom>
          <a:noFill/>
          <a:ln w="9525">
            <a:noFill/>
            <a:miter lim="800000"/>
            <a:headEnd/>
            <a:tailEnd/>
          </a:ln>
        </p:spPr>
      </p:pic>
      <p:sp>
        <p:nvSpPr>
          <p:cNvPr id="5" name="TextBox 4">
            <a:extLst>
              <a:ext uri="{FF2B5EF4-FFF2-40B4-BE49-F238E27FC236}">
                <a16:creationId xmlns:a16="http://schemas.microsoft.com/office/drawing/2014/main" id="{34BA8934-F66D-4548-819C-753DECEE862E}"/>
              </a:ext>
            </a:extLst>
          </p:cNvPr>
          <p:cNvSpPr txBox="1"/>
          <p:nvPr/>
        </p:nvSpPr>
        <p:spPr>
          <a:xfrm>
            <a:off x="3505200" y="457200"/>
            <a:ext cx="4572000" cy="369332"/>
          </a:xfrm>
          <a:prstGeom prst="rect">
            <a:avLst/>
          </a:prstGeom>
          <a:noFill/>
        </p:spPr>
        <p:txBody>
          <a:bodyPr wrap="square">
            <a:spAutoFit/>
          </a:bodyPr>
          <a:lstStyle/>
          <a:p>
            <a:r>
              <a:rPr lang="en-IN" b="1" dirty="0"/>
              <a:t>System Architecture</a:t>
            </a:r>
            <a:endParaRPr lang="en-IN" dirty="0"/>
          </a:p>
        </p:txBody>
      </p:sp>
    </p:spTree>
    <p:extLst>
      <p:ext uri="{BB962C8B-B14F-4D97-AF65-F5344CB8AC3E}">
        <p14:creationId xmlns:p14="http://schemas.microsoft.com/office/powerpoint/2010/main" val="833876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SEQUENTIAL DIAGRAM</a:t>
            </a:r>
          </a:p>
        </p:txBody>
      </p:sp>
      <p:pic>
        <p:nvPicPr>
          <p:cNvPr id="4" name="Content Placeholder 3">
            <a:extLst>
              <a:ext uri="{FF2B5EF4-FFF2-40B4-BE49-F238E27FC236}">
                <a16:creationId xmlns:a16="http://schemas.microsoft.com/office/drawing/2014/main" id="{175EA2CC-4A59-4529-B316-51023CFFFE8E}"/>
              </a:ext>
            </a:extLst>
          </p:cNvPr>
          <p:cNvPicPr>
            <a:picLocks noGrp="1"/>
          </p:cNvPicPr>
          <p:nvPr>
            <p:ph idx="1"/>
          </p:nvPr>
        </p:nvPicPr>
        <p:blipFill>
          <a:blip r:embed="rId2"/>
          <a:stretch>
            <a:fillRect/>
          </a:stretch>
        </p:blipFill>
        <p:spPr bwMode="auto">
          <a:xfrm>
            <a:off x="3324225" y="2589212"/>
            <a:ext cx="3829050" cy="2867025"/>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5FA12-E9D6-44FA-8897-3E9409318448}"/>
              </a:ext>
            </a:extLst>
          </p:cNvPr>
          <p:cNvSpPr>
            <a:spLocks noGrp="1"/>
          </p:cNvSpPr>
          <p:nvPr>
            <p:ph type="title"/>
          </p:nvPr>
        </p:nvSpPr>
        <p:spPr/>
        <p:txBody>
          <a:bodyPr/>
          <a:lstStyle/>
          <a:p>
            <a:r>
              <a:rPr lang="en-IN" b="1" dirty="0"/>
              <a:t>USE CASE DIAGRAM</a:t>
            </a:r>
          </a:p>
        </p:txBody>
      </p:sp>
      <p:pic>
        <p:nvPicPr>
          <p:cNvPr id="4" name="Content Placeholder 3">
            <a:extLst>
              <a:ext uri="{FF2B5EF4-FFF2-40B4-BE49-F238E27FC236}">
                <a16:creationId xmlns:a16="http://schemas.microsoft.com/office/drawing/2014/main" id="{31E097B9-A426-48B2-BB40-6E20201CDFFC}"/>
              </a:ext>
            </a:extLst>
          </p:cNvPr>
          <p:cNvPicPr>
            <a:picLocks noGrp="1"/>
          </p:cNvPicPr>
          <p:nvPr>
            <p:ph idx="1"/>
          </p:nvPr>
        </p:nvPicPr>
        <p:blipFill>
          <a:blip r:embed="rId2"/>
          <a:stretch>
            <a:fillRect/>
          </a:stretch>
        </p:blipFill>
        <p:spPr bwMode="auto">
          <a:xfrm>
            <a:off x="4076989" y="2133600"/>
            <a:ext cx="2323522" cy="3778250"/>
          </a:xfrm>
          <a:prstGeom prst="rect">
            <a:avLst/>
          </a:prstGeom>
          <a:noFill/>
          <a:ln w="9525">
            <a:noFill/>
            <a:miter lim="800000"/>
            <a:headEnd/>
            <a:tailEnd/>
          </a:ln>
        </p:spPr>
      </p:pic>
    </p:spTree>
    <p:extLst>
      <p:ext uri="{BB962C8B-B14F-4D97-AF65-F5344CB8AC3E}">
        <p14:creationId xmlns:p14="http://schemas.microsoft.com/office/powerpoint/2010/main" val="296255853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TM02892315[[fn=Wisp]]</Template>
  <TotalTime>346</TotalTime>
  <Words>1403</Words>
  <Application>Microsoft Office PowerPoint</Application>
  <PresentationFormat>On-screen Show (4:3)</PresentationFormat>
  <Paragraphs>81</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Cambria</vt:lpstr>
      <vt:lpstr>Century Gothic</vt:lpstr>
      <vt:lpstr>Wingdings 3</vt:lpstr>
      <vt:lpstr>Wisp</vt:lpstr>
      <vt:lpstr>Sign Language Hand Gesture Recognition using Machine Learning  </vt:lpstr>
      <vt:lpstr>               ABSTRACT</vt:lpstr>
      <vt:lpstr>LITERATURE SURVEY</vt:lpstr>
      <vt:lpstr>PROBLEM STATEMENT</vt:lpstr>
      <vt:lpstr>Technology Stack</vt:lpstr>
      <vt:lpstr>System Architecture</vt:lpstr>
      <vt:lpstr>PowerPoint Presentation</vt:lpstr>
      <vt:lpstr>SEQUENTIAL DIAGRAM</vt:lpstr>
      <vt:lpstr>USE CASE DIAGRAM</vt:lpstr>
      <vt:lpstr>SYSTEM MODULE</vt:lpstr>
      <vt:lpstr>HAND DETECTION</vt:lpstr>
      <vt:lpstr>GESTURE RECOGNITION: CNN</vt:lpstr>
      <vt:lpstr>WORKING</vt:lpstr>
      <vt:lpstr>PowerPoint Presentation</vt:lpstr>
      <vt:lpstr>IMPLEMENTATION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REFERENCES</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 Gesture Recognition using Machine Learning Algorithms</dc:title>
  <dc:creator>Sathish</dc:creator>
  <cp:lastModifiedBy>DILIP THILLA</cp:lastModifiedBy>
  <cp:revision>33</cp:revision>
  <dcterms:created xsi:type="dcterms:W3CDTF">2020-03-08T11:43:55Z</dcterms:created>
  <dcterms:modified xsi:type="dcterms:W3CDTF">2021-06-17T05:31:27Z</dcterms:modified>
</cp:coreProperties>
</file>